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08" r:id="rId3"/>
    <p:sldId id="257" r:id="rId4"/>
    <p:sldId id="258" r:id="rId5"/>
    <p:sldId id="259" r:id="rId6"/>
    <p:sldId id="260" r:id="rId7"/>
    <p:sldId id="261" r:id="rId8"/>
    <p:sldId id="262" r:id="rId9"/>
    <p:sldId id="263" r:id="rId10"/>
    <p:sldId id="264" r:id="rId11"/>
    <p:sldId id="265" r:id="rId12"/>
    <p:sldId id="303" r:id="rId13"/>
    <p:sldId id="266" r:id="rId14"/>
    <p:sldId id="276" r:id="rId15"/>
    <p:sldId id="279" r:id="rId16"/>
    <p:sldId id="281" r:id="rId17"/>
    <p:sldId id="283" r:id="rId18"/>
    <p:sldId id="284" r:id="rId19"/>
    <p:sldId id="285" r:id="rId20"/>
    <p:sldId id="286" r:id="rId21"/>
    <p:sldId id="302" r:id="rId22"/>
    <p:sldId id="287" r:id="rId23"/>
    <p:sldId id="288" r:id="rId24"/>
    <p:sldId id="290" r:id="rId25"/>
    <p:sldId id="291" r:id="rId26"/>
    <p:sldId id="294" r:id="rId27"/>
    <p:sldId id="323" r:id="rId28"/>
    <p:sldId id="313" r:id="rId29"/>
    <p:sldId id="267" r:id="rId30"/>
    <p:sldId id="306" r:id="rId31"/>
    <p:sldId id="271" r:id="rId32"/>
    <p:sldId id="272" r:id="rId33"/>
    <p:sldId id="304" r:id="rId34"/>
    <p:sldId id="320" r:id="rId35"/>
    <p:sldId id="316" r:id="rId36"/>
    <p:sldId id="317" r:id="rId37"/>
    <p:sldId id="318"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105150" y="377697"/>
            <a:ext cx="2933700" cy="51371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5/5/2020</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5/5/2020</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5/5/2020</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1050" y="324357"/>
            <a:ext cx="7781899" cy="1001394"/>
          </a:xfrm>
          <a:prstGeom prst="rect">
            <a:avLst/>
          </a:prstGeom>
        </p:spPr>
        <p:txBody>
          <a:bodyPr wrap="square" lIns="0" tIns="0" rIns="0" bIns="0">
            <a:spAutoFit/>
          </a:bodyPr>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648334" y="1328292"/>
            <a:ext cx="7847330" cy="4233545"/>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2136394" y="6300215"/>
            <a:ext cx="4413250" cy="278765"/>
          </a:xfrm>
          <a:prstGeom prst="rect">
            <a:avLst/>
          </a:prstGeom>
        </p:spPr>
        <p:txBody>
          <a:bodyPr wrap="square" lIns="0" tIns="0" rIns="0" bIns="0">
            <a:spAutoFit/>
          </a:bodyPr>
          <a:lstStyle>
            <a:lvl1pPr>
              <a:defRPr sz="1800" b="1" i="0">
                <a:solidFill>
                  <a:schemeClr val="tx1"/>
                </a:solidFill>
                <a:latin typeface="Times New Roman"/>
                <a:cs typeface="Times New Roman"/>
              </a:defRPr>
            </a:lvl1pPr>
          </a:lstStyle>
          <a:p>
            <a:pPr marL="12700">
              <a:lnSpc>
                <a:spcPts val="2065"/>
              </a:lnSpc>
            </a:pPr>
            <a:r>
              <a:rPr spc="-20" dirty="0"/>
              <a:t>Engr.Shams </a:t>
            </a:r>
            <a:r>
              <a:rPr spc="-5" dirty="0"/>
              <a:t>Ul Islam</a:t>
            </a:r>
            <a:r>
              <a:rPr spc="50" dirty="0"/>
              <a:t> </a:t>
            </a:r>
            <a:r>
              <a:rPr spc="-5" dirty="0"/>
              <a:t>(shams@cecos.edu.pk)</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5/5/2020</a:t>
            </a:fld>
            <a:endParaRPr lang="en-US"/>
          </a:p>
        </p:txBody>
      </p:sp>
      <p:sp>
        <p:nvSpPr>
          <p:cNvPr id="6" name="Holder 6"/>
          <p:cNvSpPr>
            <a:spLocks noGrp="1"/>
          </p:cNvSpPr>
          <p:nvPr>
            <p:ph type="sldNum" sz="quarter" idx="7"/>
          </p:nvPr>
        </p:nvSpPr>
        <p:spPr>
          <a:xfrm>
            <a:off x="8414511" y="6465214"/>
            <a:ext cx="2063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heconstructor.org/surveying/electromagnetic-distance-measuring-instruments/657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1219200" y="1828800"/>
            <a:ext cx="6775453"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95400" y="1066800"/>
            <a:ext cx="3200400" cy="461665"/>
          </a:xfrm>
          <a:prstGeom prst="rect">
            <a:avLst/>
          </a:prstGeom>
          <a:noFill/>
        </p:spPr>
        <p:txBody>
          <a:bodyPr wrap="square" rtlCol="0">
            <a:spAutoFit/>
          </a:bodyPr>
          <a:lstStyle/>
          <a:p>
            <a:r>
              <a:rPr lang="en-US" sz="2400" b="1" dirty="0" smtClean="0"/>
              <a:t>Compass surveying </a:t>
            </a:r>
            <a:endParaRPr lang="en-US" sz="2400" b="1" dirty="0"/>
          </a:p>
        </p:txBody>
      </p:sp>
    </p:spTree>
    <p:extLst>
      <p:ext uri="{BB962C8B-B14F-4D97-AF65-F5344CB8AC3E}">
        <p14:creationId xmlns:p14="http://schemas.microsoft.com/office/powerpoint/2010/main" val="15181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10</a:t>
            </a:fld>
            <a:endParaRPr dirty="0"/>
          </a:p>
        </p:txBody>
      </p:sp>
      <p:sp>
        <p:nvSpPr>
          <p:cNvPr id="2" name="object 2"/>
          <p:cNvSpPr txBox="1">
            <a:spLocks noGrp="1"/>
          </p:cNvSpPr>
          <p:nvPr>
            <p:ph type="title"/>
          </p:nvPr>
        </p:nvSpPr>
        <p:spPr>
          <a:xfrm>
            <a:off x="612140" y="339597"/>
            <a:ext cx="7160259" cy="443711"/>
          </a:xfrm>
          <a:prstGeom prst="rect">
            <a:avLst/>
          </a:prstGeom>
        </p:spPr>
        <p:txBody>
          <a:bodyPr vert="horz" wrap="square" lIns="0" tIns="12700" rIns="0" bIns="0" rtlCol="0">
            <a:spAutoFit/>
          </a:bodyPr>
          <a:lstStyle/>
          <a:p>
            <a:pPr marL="12700">
              <a:lnSpc>
                <a:spcPct val="100000"/>
              </a:lnSpc>
              <a:spcBef>
                <a:spcPts val="100"/>
              </a:spcBef>
            </a:pPr>
            <a:r>
              <a:rPr lang="en-US" sz="2800" b="1" dirty="0" smtClean="0"/>
              <a:t>4. Method Of Measurement Of</a:t>
            </a:r>
            <a:r>
              <a:rPr lang="en-US" sz="2800" b="1" spc="-90" dirty="0" smtClean="0"/>
              <a:t> </a:t>
            </a:r>
            <a:r>
              <a:rPr lang="en-US" sz="2800" b="1" dirty="0" smtClean="0"/>
              <a:t>Angles</a:t>
            </a:r>
            <a:endParaRPr sz="2800" b="1" dirty="0"/>
          </a:p>
        </p:txBody>
      </p:sp>
      <p:sp>
        <p:nvSpPr>
          <p:cNvPr id="3" name="object 3"/>
          <p:cNvSpPr txBox="1"/>
          <p:nvPr/>
        </p:nvSpPr>
        <p:spPr>
          <a:xfrm>
            <a:off x="612140" y="1182903"/>
            <a:ext cx="7918450" cy="2582758"/>
          </a:xfrm>
          <a:prstGeom prst="rect">
            <a:avLst/>
          </a:prstGeom>
        </p:spPr>
        <p:txBody>
          <a:bodyPr vert="horz" wrap="square" lIns="0" tIns="12700" rIns="0" bIns="0" rtlCol="0">
            <a:spAutoFit/>
          </a:bodyPr>
          <a:lstStyle/>
          <a:p>
            <a:pPr marL="12700" marR="5080">
              <a:spcBef>
                <a:spcPts val="100"/>
              </a:spcBef>
            </a:pPr>
            <a:r>
              <a:rPr sz="2200" spc="-5" dirty="0">
                <a:latin typeface="Times New Roman"/>
                <a:cs typeface="Times New Roman"/>
              </a:rPr>
              <a:t>In this method, a theodolite is used for measurement </a:t>
            </a:r>
            <a:r>
              <a:rPr sz="2200" dirty="0">
                <a:latin typeface="Times New Roman"/>
                <a:cs typeface="Times New Roman"/>
              </a:rPr>
              <a:t>of </a:t>
            </a:r>
            <a:r>
              <a:rPr sz="2200" spc="-5" dirty="0">
                <a:latin typeface="Times New Roman"/>
                <a:cs typeface="Times New Roman"/>
              </a:rPr>
              <a:t>angles. The  horizontal angles </a:t>
            </a:r>
            <a:r>
              <a:rPr sz="2200" spc="-10" dirty="0">
                <a:latin typeface="Times New Roman"/>
                <a:cs typeface="Times New Roman"/>
              </a:rPr>
              <a:t>measured </a:t>
            </a:r>
            <a:r>
              <a:rPr sz="2200" spc="-5" dirty="0">
                <a:latin typeface="Times New Roman"/>
                <a:cs typeface="Times New Roman"/>
              </a:rPr>
              <a:t>in a traverse </a:t>
            </a:r>
            <a:r>
              <a:rPr sz="2200" spc="-10" dirty="0">
                <a:latin typeface="Times New Roman"/>
                <a:cs typeface="Times New Roman"/>
              </a:rPr>
              <a:t>may</a:t>
            </a:r>
            <a:r>
              <a:rPr sz="2200" spc="85" dirty="0">
                <a:latin typeface="Times New Roman"/>
                <a:cs typeface="Times New Roman"/>
              </a:rPr>
              <a:t> </a:t>
            </a:r>
            <a:r>
              <a:rPr sz="2200" dirty="0">
                <a:latin typeface="Times New Roman"/>
                <a:cs typeface="Times New Roman"/>
              </a:rPr>
              <a:t>be</a:t>
            </a:r>
          </a:p>
          <a:p>
            <a:pPr marL="355600" indent="-343535">
              <a:spcBef>
                <a:spcPts val="1850"/>
              </a:spcBef>
              <a:buFont typeface="Arial"/>
              <a:buChar char="•"/>
              <a:tabLst>
                <a:tab pos="355600" algn="l"/>
                <a:tab pos="356235" algn="l"/>
              </a:tabLst>
            </a:pPr>
            <a:r>
              <a:rPr sz="2200" spc="-5" dirty="0">
                <a:latin typeface="Times New Roman"/>
                <a:cs typeface="Times New Roman"/>
              </a:rPr>
              <a:t>Included angles </a:t>
            </a:r>
            <a:r>
              <a:rPr sz="2200" dirty="0">
                <a:latin typeface="Times New Roman"/>
                <a:cs typeface="Times New Roman"/>
              </a:rPr>
              <a:t>or</a:t>
            </a:r>
          </a:p>
          <a:p>
            <a:pPr marL="355600" indent="-343535">
              <a:spcBef>
                <a:spcPts val="1845"/>
              </a:spcBef>
              <a:buFont typeface="Arial"/>
              <a:buChar char="•"/>
              <a:tabLst>
                <a:tab pos="355600" algn="l"/>
                <a:tab pos="356235" algn="l"/>
              </a:tabLst>
            </a:pPr>
            <a:r>
              <a:rPr sz="2200" spc="-5" dirty="0">
                <a:latin typeface="Times New Roman"/>
                <a:cs typeface="Times New Roman"/>
              </a:rPr>
              <a:t>Deflection angles (between the successive</a:t>
            </a:r>
            <a:r>
              <a:rPr sz="2200" spc="55" dirty="0">
                <a:latin typeface="Times New Roman"/>
                <a:cs typeface="Times New Roman"/>
              </a:rPr>
              <a:t> </a:t>
            </a:r>
            <a:r>
              <a:rPr sz="2200" spc="-5" dirty="0">
                <a:latin typeface="Times New Roman"/>
                <a:cs typeface="Times New Roman"/>
              </a:rPr>
              <a:t>lines)</a:t>
            </a:r>
            <a:endParaRPr sz="2200" dirty="0">
              <a:latin typeface="Times New Roman"/>
              <a:cs typeface="Times New Roman"/>
            </a:endParaRPr>
          </a:p>
          <a:p>
            <a:pPr marL="12700" marR="5715">
              <a:spcBef>
                <a:spcPts val="530"/>
              </a:spcBef>
              <a:tabLst>
                <a:tab pos="649605" algn="l"/>
                <a:tab pos="975994" algn="l"/>
                <a:tab pos="1456055" algn="l"/>
                <a:tab pos="2137410" algn="l"/>
                <a:tab pos="3210560" algn="l"/>
                <a:tab pos="4187190" algn="l"/>
                <a:tab pos="4730115" algn="l"/>
                <a:tab pos="5055870" algn="l"/>
                <a:tab pos="6234430" algn="l"/>
                <a:tab pos="6885305" algn="l"/>
                <a:tab pos="7352030" algn="l"/>
              </a:tabLst>
            </a:pPr>
            <a:r>
              <a:rPr sz="2200" spc="-5" dirty="0">
                <a:latin typeface="Times New Roman"/>
                <a:cs typeface="Times New Roman"/>
              </a:rPr>
              <a:t>T</a:t>
            </a:r>
            <a:r>
              <a:rPr sz="2200" dirty="0">
                <a:latin typeface="Times New Roman"/>
                <a:cs typeface="Times New Roman"/>
              </a:rPr>
              <a:t>h</a:t>
            </a:r>
            <a:r>
              <a:rPr sz="2200" spc="-5" dirty="0">
                <a:latin typeface="Times New Roman"/>
                <a:cs typeface="Times New Roman"/>
              </a:rPr>
              <a:t>is</a:t>
            </a:r>
            <a:r>
              <a:rPr sz="2200" dirty="0">
                <a:latin typeface="Times New Roman"/>
                <a:cs typeface="Times New Roman"/>
              </a:rPr>
              <a:t>	</a:t>
            </a:r>
            <a:r>
              <a:rPr sz="2200" spc="-5" dirty="0">
                <a:latin typeface="Times New Roman"/>
                <a:cs typeface="Times New Roman"/>
              </a:rPr>
              <a:t>is</a:t>
            </a:r>
            <a:r>
              <a:rPr sz="2200" dirty="0">
                <a:latin typeface="Times New Roman"/>
                <a:cs typeface="Times New Roman"/>
              </a:rPr>
              <a:t>	</a:t>
            </a:r>
            <a:r>
              <a:rPr sz="2200" spc="-5" dirty="0">
                <a:latin typeface="Times New Roman"/>
                <a:cs typeface="Times New Roman"/>
              </a:rPr>
              <a:t>the</a:t>
            </a:r>
            <a:r>
              <a:rPr sz="2200" dirty="0">
                <a:latin typeface="Times New Roman"/>
                <a:cs typeface="Times New Roman"/>
              </a:rPr>
              <a:t>	</a:t>
            </a:r>
            <a:r>
              <a:rPr sz="2200" spc="-25" dirty="0">
                <a:latin typeface="Times New Roman"/>
                <a:cs typeface="Times New Roman"/>
              </a:rPr>
              <a:t>m</a:t>
            </a:r>
            <a:r>
              <a:rPr sz="2200" spc="-5" dirty="0">
                <a:latin typeface="Times New Roman"/>
                <a:cs typeface="Times New Roman"/>
              </a:rPr>
              <a:t>ost</a:t>
            </a:r>
            <a:r>
              <a:rPr sz="2200" dirty="0">
                <a:latin typeface="Times New Roman"/>
                <a:cs typeface="Times New Roman"/>
              </a:rPr>
              <a:t>	</a:t>
            </a:r>
            <a:r>
              <a:rPr sz="2200" spc="-5" dirty="0">
                <a:latin typeface="Times New Roman"/>
                <a:cs typeface="Times New Roman"/>
              </a:rPr>
              <a:t>acc</a:t>
            </a:r>
            <a:r>
              <a:rPr sz="2200" dirty="0">
                <a:latin typeface="Times New Roman"/>
                <a:cs typeface="Times New Roman"/>
              </a:rPr>
              <a:t>u</a:t>
            </a:r>
            <a:r>
              <a:rPr sz="2200" spc="-5" dirty="0">
                <a:latin typeface="Times New Roman"/>
                <a:cs typeface="Times New Roman"/>
              </a:rPr>
              <a:t>ra</a:t>
            </a:r>
            <a:r>
              <a:rPr sz="2200" dirty="0">
                <a:latin typeface="Times New Roman"/>
                <a:cs typeface="Times New Roman"/>
              </a:rPr>
              <a:t>t</a:t>
            </a:r>
            <a:r>
              <a:rPr sz="2200" spc="-5" dirty="0">
                <a:latin typeface="Times New Roman"/>
                <a:cs typeface="Times New Roman"/>
              </a:rPr>
              <a:t>e</a:t>
            </a:r>
            <a:r>
              <a:rPr sz="2200" dirty="0">
                <a:latin typeface="Times New Roman"/>
                <a:cs typeface="Times New Roman"/>
              </a:rPr>
              <a:t>	</a:t>
            </a:r>
            <a:r>
              <a:rPr sz="2200" spc="-25" dirty="0">
                <a:latin typeface="Times New Roman"/>
                <a:cs typeface="Times New Roman"/>
              </a:rPr>
              <a:t>m</a:t>
            </a:r>
            <a:r>
              <a:rPr sz="2200" spc="-5" dirty="0">
                <a:latin typeface="Times New Roman"/>
                <a:cs typeface="Times New Roman"/>
              </a:rPr>
              <a:t>eth</a:t>
            </a:r>
            <a:r>
              <a:rPr sz="2200" dirty="0">
                <a:latin typeface="Times New Roman"/>
                <a:cs typeface="Times New Roman"/>
              </a:rPr>
              <a:t>o</a:t>
            </a:r>
            <a:r>
              <a:rPr sz="2200" spc="-5" dirty="0">
                <a:latin typeface="Times New Roman"/>
                <a:cs typeface="Times New Roman"/>
              </a:rPr>
              <a:t>d</a:t>
            </a:r>
            <a:r>
              <a:rPr sz="2200" dirty="0">
                <a:latin typeface="Times New Roman"/>
                <a:cs typeface="Times New Roman"/>
              </a:rPr>
              <a:t>	</a:t>
            </a:r>
            <a:r>
              <a:rPr sz="2200" spc="-5" dirty="0">
                <a:latin typeface="Times New Roman"/>
                <a:cs typeface="Times New Roman"/>
              </a:rPr>
              <a:t>a</a:t>
            </a:r>
            <a:r>
              <a:rPr sz="2200" spc="-15" dirty="0">
                <a:latin typeface="Times New Roman"/>
                <a:cs typeface="Times New Roman"/>
              </a:rPr>
              <a:t>n</a:t>
            </a:r>
            <a:r>
              <a:rPr sz="2200" spc="-5" dirty="0">
                <a:latin typeface="Times New Roman"/>
                <a:cs typeface="Times New Roman"/>
              </a:rPr>
              <a:t>d</a:t>
            </a:r>
            <a:r>
              <a:rPr sz="2200" dirty="0">
                <a:latin typeface="Times New Roman"/>
                <a:cs typeface="Times New Roman"/>
              </a:rPr>
              <a:t>	</a:t>
            </a:r>
            <a:r>
              <a:rPr sz="2200" spc="-5" dirty="0">
                <a:latin typeface="Times New Roman"/>
                <a:cs typeface="Times New Roman"/>
              </a:rPr>
              <a:t>is</a:t>
            </a:r>
            <a:r>
              <a:rPr sz="2200" dirty="0">
                <a:latin typeface="Times New Roman"/>
                <a:cs typeface="Times New Roman"/>
              </a:rPr>
              <a:t>	</a:t>
            </a:r>
            <a:r>
              <a:rPr sz="2200" spc="-5" dirty="0">
                <a:latin typeface="Times New Roman"/>
                <a:cs typeface="Times New Roman"/>
              </a:rPr>
              <a:t>g</a:t>
            </a:r>
            <a:r>
              <a:rPr sz="2200" spc="-15" dirty="0">
                <a:latin typeface="Times New Roman"/>
                <a:cs typeface="Times New Roman"/>
              </a:rPr>
              <a:t>e</a:t>
            </a:r>
            <a:r>
              <a:rPr sz="2200" spc="-5" dirty="0">
                <a:latin typeface="Times New Roman"/>
                <a:cs typeface="Times New Roman"/>
              </a:rPr>
              <a:t>nerally</a:t>
            </a:r>
            <a:r>
              <a:rPr sz="2200" dirty="0">
                <a:latin typeface="Times New Roman"/>
                <a:cs typeface="Times New Roman"/>
              </a:rPr>
              <a:t>	</a:t>
            </a:r>
            <a:r>
              <a:rPr sz="2200" spc="-5" dirty="0">
                <a:latin typeface="Times New Roman"/>
                <a:cs typeface="Times New Roman"/>
              </a:rPr>
              <a:t>used</a:t>
            </a:r>
            <a:r>
              <a:rPr sz="2200" dirty="0">
                <a:latin typeface="Times New Roman"/>
                <a:cs typeface="Times New Roman"/>
              </a:rPr>
              <a:t>	</a:t>
            </a:r>
            <a:r>
              <a:rPr sz="2200" spc="-5" dirty="0">
                <a:latin typeface="Times New Roman"/>
                <a:cs typeface="Times New Roman"/>
              </a:rPr>
              <a:t>for</a:t>
            </a:r>
            <a:r>
              <a:rPr sz="2200" dirty="0">
                <a:latin typeface="Times New Roman"/>
                <a:cs typeface="Times New Roman"/>
              </a:rPr>
              <a:t>	</a:t>
            </a:r>
            <a:r>
              <a:rPr sz="2200" spc="-5" dirty="0">
                <a:latin typeface="Times New Roman"/>
                <a:cs typeface="Times New Roman"/>
              </a:rPr>
              <a:t>la</a:t>
            </a:r>
            <a:r>
              <a:rPr sz="2200" spc="-45" dirty="0">
                <a:latin typeface="Times New Roman"/>
                <a:cs typeface="Times New Roman"/>
              </a:rPr>
              <a:t>r</a:t>
            </a:r>
            <a:r>
              <a:rPr sz="2200" spc="-5" dirty="0">
                <a:latin typeface="Times New Roman"/>
                <a:cs typeface="Times New Roman"/>
              </a:rPr>
              <a:t>ge  </a:t>
            </a:r>
            <a:r>
              <a:rPr sz="2200" dirty="0">
                <a:latin typeface="Times New Roman"/>
                <a:cs typeface="Times New Roman"/>
              </a:rPr>
              <a:t>surveys </a:t>
            </a:r>
            <a:r>
              <a:rPr sz="2200" spc="-5" dirty="0">
                <a:latin typeface="Times New Roman"/>
                <a:cs typeface="Times New Roman"/>
              </a:rPr>
              <a:t>and accurate</a:t>
            </a:r>
            <a:r>
              <a:rPr sz="2200" spc="5" dirty="0">
                <a:latin typeface="Times New Roman"/>
                <a:cs typeface="Times New Roman"/>
              </a:rPr>
              <a:t> </a:t>
            </a:r>
            <a:r>
              <a:rPr sz="2200" dirty="0">
                <a:latin typeface="Times New Roman"/>
                <a:cs typeface="Times New Roman"/>
              </a:rPr>
              <a:t>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11</a:t>
            </a:fld>
            <a:endParaRPr dirty="0"/>
          </a:p>
        </p:txBody>
      </p:sp>
      <p:sp>
        <p:nvSpPr>
          <p:cNvPr id="2" name="object 2"/>
          <p:cNvSpPr txBox="1">
            <a:spLocks noGrp="1"/>
          </p:cNvSpPr>
          <p:nvPr>
            <p:ph type="title"/>
          </p:nvPr>
        </p:nvSpPr>
        <p:spPr>
          <a:xfrm>
            <a:off x="1384808" y="682497"/>
            <a:ext cx="6768592" cy="444352"/>
          </a:xfrm>
          <a:prstGeom prst="rect">
            <a:avLst/>
          </a:prstGeom>
        </p:spPr>
        <p:txBody>
          <a:bodyPr vert="horz" wrap="square" lIns="0" tIns="13335" rIns="0" bIns="0" rtlCol="0">
            <a:spAutoFit/>
          </a:bodyPr>
          <a:lstStyle/>
          <a:p>
            <a:pPr marL="12700">
              <a:lnSpc>
                <a:spcPct val="100000"/>
              </a:lnSpc>
              <a:spcBef>
                <a:spcPts val="105"/>
              </a:spcBef>
            </a:pPr>
            <a:r>
              <a:rPr lang="en-US" sz="2800" b="1" dirty="0" smtClean="0"/>
              <a:t>Instruments For Measurement Of</a:t>
            </a:r>
            <a:r>
              <a:rPr lang="en-US" sz="2800" b="1" spc="-125" dirty="0" smtClean="0"/>
              <a:t> </a:t>
            </a:r>
            <a:r>
              <a:rPr lang="en-US" sz="2800" b="1" dirty="0" smtClean="0"/>
              <a:t>Angles</a:t>
            </a:r>
            <a:endParaRPr lang="en-US" sz="2800" b="1" dirty="0"/>
          </a:p>
        </p:txBody>
      </p:sp>
      <p:sp>
        <p:nvSpPr>
          <p:cNvPr id="3" name="object 3"/>
          <p:cNvSpPr txBox="1"/>
          <p:nvPr/>
        </p:nvSpPr>
        <p:spPr>
          <a:xfrm>
            <a:off x="764540" y="1739849"/>
            <a:ext cx="4544695" cy="2879725"/>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The </a:t>
            </a:r>
            <a:r>
              <a:rPr sz="2400" spc="-5" dirty="0">
                <a:latin typeface="Times New Roman"/>
                <a:cs typeface="Times New Roman"/>
              </a:rPr>
              <a:t>instruments commonly </a:t>
            </a:r>
            <a:r>
              <a:rPr sz="2400" dirty="0">
                <a:latin typeface="Times New Roman"/>
                <a:cs typeface="Times New Roman"/>
              </a:rPr>
              <a:t>used</a:t>
            </a:r>
            <a:r>
              <a:rPr sz="2400" spc="-35" dirty="0">
                <a:latin typeface="Times New Roman"/>
                <a:cs typeface="Times New Roman"/>
              </a:rPr>
              <a:t> </a:t>
            </a:r>
            <a:r>
              <a:rPr sz="2400" dirty="0">
                <a:latin typeface="Times New Roman"/>
                <a:cs typeface="Times New Roman"/>
              </a:rPr>
              <a:t>are:</a:t>
            </a:r>
          </a:p>
          <a:p>
            <a:pPr marL="355600" indent="-343535">
              <a:lnSpc>
                <a:spcPct val="100000"/>
              </a:lnSpc>
              <a:spcBef>
                <a:spcPts val="2020"/>
              </a:spcBef>
              <a:buFont typeface="Arial"/>
              <a:buChar char="•"/>
              <a:tabLst>
                <a:tab pos="355600" algn="l"/>
                <a:tab pos="356235" algn="l"/>
              </a:tabLst>
            </a:pPr>
            <a:r>
              <a:rPr sz="2400" spc="-5" dirty="0">
                <a:latin typeface="Times New Roman"/>
                <a:cs typeface="Times New Roman"/>
              </a:rPr>
              <a:t>Compass</a:t>
            </a:r>
            <a:endParaRPr sz="2400" dirty="0">
              <a:latin typeface="Times New Roman"/>
              <a:cs typeface="Times New Roman"/>
            </a:endParaRPr>
          </a:p>
          <a:p>
            <a:pPr marL="355600" indent="-343535">
              <a:lnSpc>
                <a:spcPct val="100000"/>
              </a:lnSpc>
              <a:spcBef>
                <a:spcPts val="2014"/>
              </a:spcBef>
              <a:buFont typeface="Arial"/>
              <a:buChar char="•"/>
              <a:tabLst>
                <a:tab pos="355600" algn="l"/>
                <a:tab pos="356235" algn="l"/>
              </a:tabLst>
            </a:pPr>
            <a:r>
              <a:rPr sz="2400" dirty="0">
                <a:latin typeface="Times New Roman"/>
                <a:cs typeface="Times New Roman"/>
              </a:rPr>
              <a:t>Theodolite</a:t>
            </a:r>
          </a:p>
          <a:p>
            <a:pPr marL="355600" indent="-343535">
              <a:lnSpc>
                <a:spcPct val="100000"/>
              </a:lnSpc>
              <a:spcBef>
                <a:spcPts val="2020"/>
              </a:spcBef>
              <a:buFont typeface="Arial"/>
              <a:buChar char="•"/>
              <a:tabLst>
                <a:tab pos="355600" algn="l"/>
                <a:tab pos="356235" algn="l"/>
              </a:tabLst>
            </a:pPr>
            <a:r>
              <a:rPr sz="2400" spc="-35" dirty="0">
                <a:latin typeface="Times New Roman"/>
                <a:cs typeface="Times New Roman"/>
              </a:rPr>
              <a:t>Total</a:t>
            </a:r>
            <a:r>
              <a:rPr sz="2400" spc="-110" dirty="0">
                <a:latin typeface="Times New Roman"/>
                <a:cs typeface="Times New Roman"/>
              </a:rPr>
              <a:t> </a:t>
            </a:r>
            <a:r>
              <a:rPr sz="2400" dirty="0">
                <a:latin typeface="Times New Roman"/>
                <a:cs typeface="Times New Roman"/>
              </a:rPr>
              <a:t>station</a:t>
            </a:r>
          </a:p>
          <a:p>
            <a:pPr marL="355600" indent="-343535">
              <a:lnSpc>
                <a:spcPct val="100000"/>
              </a:lnSpc>
              <a:spcBef>
                <a:spcPts val="2014"/>
              </a:spcBef>
              <a:buFont typeface="Arial"/>
              <a:buChar char="•"/>
              <a:tabLst>
                <a:tab pos="355600" algn="l"/>
                <a:tab pos="356235" algn="l"/>
              </a:tabLst>
            </a:pPr>
            <a:r>
              <a:rPr sz="2400" dirty="0">
                <a:latin typeface="Times New Roman"/>
                <a:cs typeface="Times New Roman"/>
              </a:rPr>
              <a:t>Box</a:t>
            </a:r>
            <a:r>
              <a:rPr sz="2400" spc="-95" dirty="0">
                <a:latin typeface="Times New Roman"/>
                <a:cs typeface="Times New Roman"/>
              </a:rPr>
              <a:t> </a:t>
            </a:r>
            <a:r>
              <a:rPr sz="2400" dirty="0" smtClean="0">
                <a:latin typeface="Times New Roman"/>
                <a:cs typeface="Times New Roman"/>
              </a:rPr>
              <a:t>sextant</a:t>
            </a:r>
            <a:endParaRPr sz="24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847330" cy="553998"/>
          </a:xfrm>
        </p:spPr>
        <p:txBody>
          <a:bodyPr/>
          <a:lstStyle/>
          <a:p>
            <a:pPr algn="ctr"/>
            <a:r>
              <a:rPr lang="en-US" sz="3600" b="1" dirty="0" smtClean="0"/>
              <a:t>Compass</a:t>
            </a:r>
            <a:endParaRPr lang="en-US" sz="3600" b="1" dirty="0"/>
          </a:p>
        </p:txBody>
      </p:sp>
    </p:spTree>
    <p:extLst>
      <p:ext uri="{BB962C8B-B14F-4D97-AF65-F5344CB8AC3E}">
        <p14:creationId xmlns:p14="http://schemas.microsoft.com/office/powerpoint/2010/main" val="81470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13</a:t>
            </a:fld>
            <a:endParaRPr dirty="0"/>
          </a:p>
        </p:txBody>
      </p:sp>
      <p:sp>
        <p:nvSpPr>
          <p:cNvPr id="2" name="object 2"/>
          <p:cNvSpPr txBox="1">
            <a:spLocks noGrp="1"/>
          </p:cNvSpPr>
          <p:nvPr>
            <p:ph type="title"/>
          </p:nvPr>
        </p:nvSpPr>
        <p:spPr>
          <a:xfrm>
            <a:off x="3435858" y="453897"/>
            <a:ext cx="2126742" cy="444352"/>
          </a:xfrm>
          <a:prstGeom prst="rect">
            <a:avLst/>
          </a:prstGeom>
        </p:spPr>
        <p:txBody>
          <a:bodyPr vert="horz" wrap="square" lIns="0" tIns="13335" rIns="0" bIns="0" rtlCol="0">
            <a:spAutoFit/>
          </a:bodyPr>
          <a:lstStyle/>
          <a:p>
            <a:pPr marL="12700">
              <a:lnSpc>
                <a:spcPct val="100000"/>
              </a:lnSpc>
              <a:spcBef>
                <a:spcPts val="105"/>
              </a:spcBef>
            </a:pPr>
            <a:r>
              <a:rPr sz="2800" b="1" dirty="0"/>
              <a:t>Com</a:t>
            </a:r>
            <a:r>
              <a:rPr sz="2800" b="1" spc="5" dirty="0"/>
              <a:t>p</a:t>
            </a:r>
            <a:r>
              <a:rPr sz="2800" b="1" dirty="0"/>
              <a:t>ass</a:t>
            </a:r>
          </a:p>
        </p:txBody>
      </p:sp>
      <p:sp>
        <p:nvSpPr>
          <p:cNvPr id="3" name="object 3"/>
          <p:cNvSpPr txBox="1">
            <a:spLocks noGrp="1"/>
          </p:cNvSpPr>
          <p:nvPr>
            <p:ph type="body" idx="1"/>
          </p:nvPr>
        </p:nvSpPr>
        <p:spPr>
          <a:prstGeom prst="rect">
            <a:avLst/>
          </a:prstGeom>
        </p:spPr>
        <p:txBody>
          <a:bodyPr vert="horz" wrap="square" lIns="0" tIns="195580" rIns="0" bIns="0" rtlCol="0">
            <a:spAutoFit/>
          </a:bodyPr>
          <a:lstStyle/>
          <a:p>
            <a:pPr marL="14604">
              <a:lnSpc>
                <a:spcPct val="100000"/>
              </a:lnSpc>
              <a:spcBef>
                <a:spcPts val="1540"/>
              </a:spcBef>
            </a:pPr>
            <a:r>
              <a:rPr dirty="0"/>
              <a:t>The </a:t>
            </a:r>
            <a:r>
              <a:rPr spc="-5" dirty="0"/>
              <a:t>compass </a:t>
            </a:r>
            <a:r>
              <a:rPr dirty="0"/>
              <a:t>is an </a:t>
            </a:r>
            <a:r>
              <a:rPr spc="-5" dirty="0"/>
              <a:t>instrument </a:t>
            </a:r>
            <a:r>
              <a:rPr dirty="0"/>
              <a:t>used for </a:t>
            </a:r>
            <a:r>
              <a:rPr spc="-5" dirty="0"/>
              <a:t>measuring </a:t>
            </a:r>
            <a:r>
              <a:rPr dirty="0"/>
              <a:t>the</a:t>
            </a:r>
            <a:r>
              <a:rPr spc="370" dirty="0"/>
              <a:t> </a:t>
            </a:r>
            <a:r>
              <a:rPr spc="-5" dirty="0"/>
              <a:t>bearing</a:t>
            </a:r>
          </a:p>
          <a:p>
            <a:pPr marL="14604">
              <a:lnSpc>
                <a:spcPct val="100000"/>
              </a:lnSpc>
              <a:spcBef>
                <a:spcPts val="1445"/>
              </a:spcBef>
            </a:pPr>
            <a:r>
              <a:rPr dirty="0"/>
              <a:t>i.e. the angle between the </a:t>
            </a:r>
            <a:r>
              <a:rPr spc="-5" dirty="0"/>
              <a:t>magnetic meridian </a:t>
            </a:r>
            <a:r>
              <a:rPr dirty="0"/>
              <a:t>and the</a:t>
            </a:r>
            <a:r>
              <a:rPr spc="-100" dirty="0"/>
              <a:t> </a:t>
            </a:r>
            <a:r>
              <a:rPr dirty="0"/>
              <a:t>line.</a:t>
            </a:r>
          </a:p>
          <a:p>
            <a:pPr marL="14604">
              <a:lnSpc>
                <a:spcPct val="100000"/>
              </a:lnSpc>
              <a:spcBef>
                <a:spcPts val="2014"/>
              </a:spcBef>
            </a:pPr>
            <a:r>
              <a:rPr spc="-10" dirty="0"/>
              <a:t>Some </a:t>
            </a:r>
            <a:r>
              <a:rPr dirty="0"/>
              <a:t>special </a:t>
            </a:r>
            <a:r>
              <a:rPr spc="-5" dirty="0"/>
              <a:t>types of compass </a:t>
            </a:r>
            <a:r>
              <a:rPr dirty="0"/>
              <a:t>used in </a:t>
            </a:r>
            <a:r>
              <a:rPr spc="-5" dirty="0"/>
              <a:t>survey</a:t>
            </a:r>
            <a:r>
              <a:rPr spc="10" dirty="0"/>
              <a:t> </a:t>
            </a:r>
            <a:r>
              <a:rPr dirty="0"/>
              <a:t>are:</a:t>
            </a:r>
          </a:p>
          <a:p>
            <a:pPr marL="357505" indent="-343535">
              <a:lnSpc>
                <a:spcPct val="100000"/>
              </a:lnSpc>
              <a:spcBef>
                <a:spcPts val="2020"/>
              </a:spcBef>
              <a:buFont typeface="Arial"/>
              <a:buChar char="•"/>
              <a:tabLst>
                <a:tab pos="357505" algn="l"/>
                <a:tab pos="358140" algn="l"/>
              </a:tabLst>
            </a:pPr>
            <a:r>
              <a:rPr spc="-5" dirty="0"/>
              <a:t>Prismatic</a:t>
            </a:r>
            <a:r>
              <a:rPr spc="-25" dirty="0"/>
              <a:t> </a:t>
            </a:r>
            <a:r>
              <a:rPr spc="-5" dirty="0"/>
              <a:t>compass</a:t>
            </a:r>
          </a:p>
          <a:p>
            <a:pPr marL="357505" indent="-343535">
              <a:lnSpc>
                <a:spcPct val="100000"/>
              </a:lnSpc>
              <a:spcBef>
                <a:spcPts val="2014"/>
              </a:spcBef>
              <a:buFont typeface="Arial"/>
              <a:buChar char="•"/>
              <a:tabLst>
                <a:tab pos="357505" algn="l"/>
                <a:tab pos="358140" algn="l"/>
                <a:tab pos="1539875" algn="l"/>
              </a:tabLst>
            </a:pPr>
            <a:r>
              <a:rPr dirty="0"/>
              <a:t>Lensetic	</a:t>
            </a:r>
            <a:r>
              <a:rPr spc="-5" dirty="0"/>
              <a:t>compass</a:t>
            </a:r>
          </a:p>
          <a:p>
            <a:pPr marL="357505" indent="-343535">
              <a:lnSpc>
                <a:spcPct val="100000"/>
              </a:lnSpc>
              <a:spcBef>
                <a:spcPts val="2014"/>
              </a:spcBef>
              <a:buFont typeface="Arial"/>
              <a:buChar char="•"/>
              <a:tabLst>
                <a:tab pos="357505" algn="l"/>
                <a:tab pos="358140" algn="l"/>
              </a:tabLst>
            </a:pPr>
            <a:r>
              <a:rPr spc="-15" dirty="0"/>
              <a:t>Trough</a:t>
            </a:r>
            <a:r>
              <a:rPr spc="-20" dirty="0"/>
              <a:t> </a:t>
            </a:r>
            <a:r>
              <a:rPr spc="-5" dirty="0"/>
              <a:t>compass</a:t>
            </a:r>
          </a:p>
          <a:p>
            <a:pPr marL="357505" indent="-343535">
              <a:lnSpc>
                <a:spcPct val="100000"/>
              </a:lnSpc>
              <a:spcBef>
                <a:spcPts val="2020"/>
              </a:spcBef>
              <a:buFont typeface="Arial"/>
              <a:buChar char="•"/>
              <a:tabLst>
                <a:tab pos="357505" algn="l"/>
                <a:tab pos="358140" algn="l"/>
              </a:tabLst>
            </a:pPr>
            <a:r>
              <a:rPr spc="-10" dirty="0"/>
              <a:t>Surveyor’s</a:t>
            </a:r>
            <a:r>
              <a:rPr spc="-15" dirty="0"/>
              <a:t> </a:t>
            </a:r>
            <a:r>
              <a:rPr spc="-5" dirty="0"/>
              <a:t>compass.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9245"/>
            <a:ext cx="7886700" cy="492443"/>
          </a:xfrm>
        </p:spPr>
        <p:txBody>
          <a:bodyPr/>
          <a:lstStyle/>
          <a:p>
            <a:r>
              <a:rPr lang="en-GB" b="1" dirty="0" smtClean="0"/>
              <a:t> Prismatic Compass</a:t>
            </a:r>
            <a:endParaRPr lang="en-US" b="1" dirty="0"/>
          </a:p>
        </p:txBody>
      </p:sp>
      <p:sp>
        <p:nvSpPr>
          <p:cNvPr id="3" name="Content Placeholder 2"/>
          <p:cNvSpPr>
            <a:spLocks noGrp="1"/>
          </p:cNvSpPr>
          <p:nvPr>
            <p:ph idx="1"/>
          </p:nvPr>
        </p:nvSpPr>
        <p:spPr>
          <a:xfrm>
            <a:off x="628650" y="1934807"/>
            <a:ext cx="5162550" cy="2954655"/>
          </a:xfrm>
        </p:spPr>
        <p:txBody>
          <a:bodyPr/>
          <a:lstStyle/>
          <a:p>
            <a:pPr algn="just"/>
            <a:r>
              <a:rPr lang="en-GB" dirty="0" smtClean="0"/>
              <a:t>All compasses are known as magnetic compasses because they give the direction of magnetic north.</a:t>
            </a:r>
          </a:p>
          <a:p>
            <a:pPr algn="just"/>
            <a:r>
              <a:rPr lang="en-GB" dirty="0" smtClean="0"/>
              <a:t>The prismatic compass consist of a circular box about 85-100mm diameter in the centre of which is balance a magnetic needle on a hard steel pointed pivot.</a:t>
            </a:r>
          </a:p>
          <a:p>
            <a:pPr algn="just"/>
            <a:r>
              <a:rPr lang="en-GB" dirty="0" smtClean="0"/>
              <a:t>Graduations are made on aluminium ring which increases clockwise from 0°- 360° with the zero of gradation coincides with the south end of the needle.  </a:t>
            </a:r>
            <a:endParaRPr lang="en-US" dirty="0"/>
          </a:p>
        </p:txBody>
      </p:sp>
      <p:pic>
        <p:nvPicPr>
          <p:cNvPr id="4" name="Picture 2" descr="Image result for pics of prismatic comp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743200"/>
            <a:ext cx="2744261" cy="183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050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50" y="324357"/>
            <a:ext cx="7781899" cy="492443"/>
          </a:xfrm>
        </p:spPr>
        <p:txBody>
          <a:bodyPr/>
          <a:lstStyle/>
          <a:p>
            <a:r>
              <a:rPr lang="en-GB" b="1" dirty="0" smtClean="0"/>
              <a:t>Surveyor Compass</a:t>
            </a:r>
            <a:endParaRPr lang="en-US" b="1" dirty="0"/>
          </a:p>
        </p:txBody>
      </p:sp>
      <p:sp>
        <p:nvSpPr>
          <p:cNvPr id="3" name="Content Placeholder 2"/>
          <p:cNvSpPr>
            <a:spLocks noGrp="1"/>
          </p:cNvSpPr>
          <p:nvPr>
            <p:ph idx="1"/>
          </p:nvPr>
        </p:nvSpPr>
        <p:spPr>
          <a:xfrm>
            <a:off x="628650" y="1825625"/>
            <a:ext cx="4542065" cy="2215991"/>
          </a:xfrm>
        </p:spPr>
        <p:txBody>
          <a:bodyPr/>
          <a:lstStyle/>
          <a:p>
            <a:pPr algn="just"/>
            <a:r>
              <a:rPr lang="en-GB" dirty="0" smtClean="0"/>
              <a:t>The surveyor’s compass graduated ring is directly attached to the box and not with the needle.</a:t>
            </a:r>
          </a:p>
          <a:p>
            <a:pPr algn="just"/>
            <a:r>
              <a:rPr lang="en-GB" dirty="0" smtClean="0"/>
              <a:t>The graduations are in quadrental system (0,0) is along N,S.</a:t>
            </a:r>
          </a:p>
          <a:p>
            <a:pPr algn="just"/>
            <a:r>
              <a:rPr lang="en-GB" dirty="0" smtClean="0"/>
              <a:t>Its range is from 0°- 90°. </a:t>
            </a:r>
            <a:endParaRPr lang="en-US" dirty="0"/>
          </a:p>
        </p:txBody>
      </p:sp>
      <p:pic>
        <p:nvPicPr>
          <p:cNvPr id="4098" name="Picture 2" descr="Image result for pics of Surveyor comp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599" y="1574575"/>
            <a:ext cx="3029291" cy="2467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926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368" y="598807"/>
            <a:ext cx="7781899" cy="1001394"/>
          </a:xfrm>
        </p:spPr>
        <p:txBody>
          <a:bodyPr>
            <a:normAutofit/>
          </a:bodyPr>
          <a:lstStyle/>
          <a:p>
            <a:r>
              <a:rPr lang="en-GB" sz="3600" b="1" dirty="0" smtClean="0"/>
              <a:t>Trough Compass</a:t>
            </a:r>
            <a:endParaRPr lang="en-US" sz="3600" b="1" dirty="0"/>
          </a:p>
        </p:txBody>
      </p:sp>
      <p:sp>
        <p:nvSpPr>
          <p:cNvPr id="3" name="Content Placeholder 2"/>
          <p:cNvSpPr>
            <a:spLocks noGrp="1"/>
          </p:cNvSpPr>
          <p:nvPr>
            <p:ph idx="1"/>
          </p:nvPr>
        </p:nvSpPr>
        <p:spPr>
          <a:xfrm>
            <a:off x="628650" y="1825625"/>
            <a:ext cx="8058150" cy="4351338"/>
          </a:xfrm>
        </p:spPr>
        <p:txBody>
          <a:bodyPr>
            <a:normAutofit/>
          </a:bodyPr>
          <a:lstStyle/>
          <a:p>
            <a:pPr algn="just"/>
            <a:r>
              <a:rPr lang="en-GB" dirty="0" smtClean="0"/>
              <a:t>This type of compass is intended to give the direction of magnetic north only and is used for orientation of plane table</a:t>
            </a:r>
            <a:r>
              <a:rPr lang="en-GB" sz="4000" dirty="0" smtClean="0"/>
              <a:t>.</a:t>
            </a:r>
            <a:endParaRPr lang="en-US" sz="4000" dirty="0"/>
          </a:p>
        </p:txBody>
      </p:sp>
      <p:pic>
        <p:nvPicPr>
          <p:cNvPr id="6146" name="Picture 2" descr="Image result for pics of Trough comp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52658">
            <a:off x="3172680" y="3126566"/>
            <a:ext cx="2687274" cy="309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432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6806"/>
            <a:ext cx="7886700" cy="492443"/>
          </a:xfrm>
        </p:spPr>
        <p:txBody>
          <a:bodyPr/>
          <a:lstStyle/>
          <a:p>
            <a:r>
              <a:rPr lang="en-GB" b="1" dirty="0" smtClean="0"/>
              <a:t>Temporary Adjustments of Compass</a:t>
            </a:r>
            <a:endParaRPr lang="en-US" b="1" dirty="0"/>
          </a:p>
        </p:txBody>
      </p:sp>
      <p:sp>
        <p:nvSpPr>
          <p:cNvPr id="3" name="Content Placeholder 2"/>
          <p:cNvSpPr>
            <a:spLocks noGrp="1"/>
          </p:cNvSpPr>
          <p:nvPr>
            <p:ph idx="1"/>
          </p:nvPr>
        </p:nvSpPr>
        <p:spPr>
          <a:xfrm>
            <a:off x="628650" y="2072368"/>
            <a:ext cx="7886700" cy="1846659"/>
          </a:xfrm>
        </p:spPr>
        <p:txBody>
          <a:bodyPr/>
          <a:lstStyle/>
          <a:p>
            <a:pPr marL="0" indent="0">
              <a:buNone/>
            </a:pPr>
            <a:r>
              <a:rPr lang="en-GB" dirty="0" smtClean="0"/>
              <a:t>The adjustments required to be made every time the compass is set up are called its temporary adjustments and are as follows:</a:t>
            </a:r>
            <a:endParaRPr lang="en-GB" dirty="0"/>
          </a:p>
          <a:p>
            <a:pPr marL="514350" indent="-514350">
              <a:buAutoNum type="arabicPeriod"/>
            </a:pPr>
            <a:r>
              <a:rPr lang="en-GB" dirty="0" smtClean="0"/>
              <a:t>Centring</a:t>
            </a:r>
          </a:p>
          <a:p>
            <a:pPr marL="514350" indent="-514350">
              <a:buAutoNum type="arabicPeriod"/>
            </a:pPr>
            <a:r>
              <a:rPr lang="en-GB" dirty="0" smtClean="0"/>
              <a:t>Levelling</a:t>
            </a:r>
          </a:p>
          <a:p>
            <a:pPr marL="514350" indent="-514350">
              <a:buAutoNum type="arabicPeriod"/>
            </a:pPr>
            <a:r>
              <a:rPr lang="en-GB" dirty="0" smtClean="0"/>
              <a:t>Focussing the Prism</a:t>
            </a:r>
            <a:endParaRPr lang="en-US" dirty="0"/>
          </a:p>
        </p:txBody>
      </p:sp>
    </p:spTree>
    <p:extLst>
      <p:ext uri="{BB962C8B-B14F-4D97-AF65-F5344CB8AC3E}">
        <p14:creationId xmlns:p14="http://schemas.microsoft.com/office/powerpoint/2010/main" val="4005904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2443"/>
          </a:xfrm>
        </p:spPr>
        <p:txBody>
          <a:bodyPr/>
          <a:lstStyle/>
          <a:p>
            <a:r>
              <a:rPr lang="en-GB" b="1" dirty="0" smtClean="0"/>
              <a:t>1. Centring</a:t>
            </a:r>
            <a:endParaRPr lang="en-US" b="1" dirty="0"/>
          </a:p>
        </p:txBody>
      </p:sp>
      <p:sp>
        <p:nvSpPr>
          <p:cNvPr id="3" name="Content Placeholder 2"/>
          <p:cNvSpPr>
            <a:spLocks noGrp="1"/>
          </p:cNvSpPr>
          <p:nvPr>
            <p:ph idx="1"/>
          </p:nvPr>
        </p:nvSpPr>
        <p:spPr>
          <a:xfrm>
            <a:off x="628650" y="1690688"/>
            <a:ext cx="7886700" cy="3693319"/>
          </a:xfrm>
        </p:spPr>
        <p:txBody>
          <a:bodyPr/>
          <a:lstStyle/>
          <a:p>
            <a:pPr marL="0" indent="0" algn="just">
              <a:buNone/>
            </a:pPr>
            <a:r>
              <a:rPr lang="en-GB" dirty="0" smtClean="0"/>
              <a:t>A Tripod is placed over the station with its legs spread well apart so that it is at a workable height. The compass is fixed on the tripod. It is then centred over the station, where the bearing is to be taken (i.e. the centre of the compass, the pivot is brought exactly above the ground station). </a:t>
            </a:r>
          </a:p>
          <a:p>
            <a:pPr marL="0" indent="0" algn="just">
              <a:buNone/>
            </a:pPr>
            <a:endParaRPr lang="en-GB" dirty="0" smtClean="0"/>
          </a:p>
          <a:p>
            <a:pPr marL="0" indent="0" algn="just">
              <a:buNone/>
            </a:pPr>
            <a:r>
              <a:rPr lang="en-GB" dirty="0" smtClean="0"/>
              <a:t>A plum bob is hung from the centre of compass. In case the arrangement for a plum bob is not provided, a stone is dropped from below the compass and it should fall on the peg marking the ground station.</a:t>
            </a:r>
            <a:endParaRPr lang="en-US" dirty="0"/>
          </a:p>
        </p:txBody>
      </p:sp>
    </p:spTree>
    <p:extLst>
      <p:ext uri="{BB962C8B-B14F-4D97-AF65-F5344CB8AC3E}">
        <p14:creationId xmlns:p14="http://schemas.microsoft.com/office/powerpoint/2010/main" val="2122140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3"/>
            <a:ext cx="7886700" cy="492443"/>
          </a:xfrm>
        </p:spPr>
        <p:txBody>
          <a:bodyPr/>
          <a:lstStyle/>
          <a:p>
            <a:r>
              <a:rPr lang="en-GB" b="1" dirty="0" smtClean="0"/>
              <a:t>2. Levelling</a:t>
            </a:r>
            <a:endParaRPr lang="en-US" b="1" dirty="0"/>
          </a:p>
        </p:txBody>
      </p:sp>
      <p:sp>
        <p:nvSpPr>
          <p:cNvPr id="3" name="Content Placeholder 2"/>
          <p:cNvSpPr>
            <a:spLocks noGrp="1"/>
          </p:cNvSpPr>
          <p:nvPr>
            <p:ph idx="1"/>
          </p:nvPr>
        </p:nvSpPr>
        <p:spPr>
          <a:xfrm>
            <a:off x="628650" y="1836964"/>
            <a:ext cx="7886700" cy="4351338"/>
          </a:xfrm>
        </p:spPr>
        <p:txBody>
          <a:bodyPr>
            <a:normAutofit/>
          </a:bodyPr>
          <a:lstStyle/>
          <a:p>
            <a:pPr marL="0" indent="0" algn="just">
              <a:buNone/>
            </a:pPr>
            <a:r>
              <a:rPr lang="en-GB" dirty="0" smtClean="0"/>
              <a:t>The compass is levelled by eye judgement. This is essential so that the graduated ring swings freely. Sometimes, in surveyor’s compass, two plate levels at right angles are also provided to level the instrument. The levelling is achieved by a ball and socket arrangements which is adjusted till the bubbles become central in both the plate levels.  </a:t>
            </a:r>
            <a:endParaRPr lang="en-US" dirty="0"/>
          </a:p>
        </p:txBody>
      </p:sp>
    </p:spTree>
    <p:extLst>
      <p:ext uri="{BB962C8B-B14F-4D97-AF65-F5344CB8AC3E}">
        <p14:creationId xmlns:p14="http://schemas.microsoft.com/office/powerpoint/2010/main" val="2695466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4444"/>
          <a:stretch/>
        </p:blipFill>
        <p:spPr bwMode="auto">
          <a:xfrm>
            <a:off x="1524000" y="1066800"/>
            <a:ext cx="5943600" cy="3445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1240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736" y="500063"/>
            <a:ext cx="7886700" cy="430887"/>
          </a:xfrm>
        </p:spPr>
        <p:txBody>
          <a:bodyPr/>
          <a:lstStyle/>
          <a:p>
            <a:r>
              <a:rPr lang="en-GB" sz="2800" b="1" dirty="0" smtClean="0"/>
              <a:t>3. Focussing the Prism</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en-GB" dirty="0" smtClean="0"/>
              <a:t>The adjustment is done only in a prismatic compass. The prism is moved up or down till the figures and graduations are seen clearly.</a:t>
            </a:r>
            <a:endParaRPr lang="en-US" dirty="0"/>
          </a:p>
        </p:txBody>
      </p:sp>
    </p:spTree>
    <p:extLst>
      <p:ext uri="{BB962C8B-B14F-4D97-AF65-F5344CB8AC3E}">
        <p14:creationId xmlns:p14="http://schemas.microsoft.com/office/powerpoint/2010/main" val="30959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590800"/>
            <a:ext cx="7847330" cy="615553"/>
          </a:xfrm>
        </p:spPr>
        <p:txBody>
          <a:bodyPr/>
          <a:lstStyle/>
          <a:p>
            <a:pPr algn="ctr"/>
            <a:r>
              <a:rPr lang="en-US" sz="4000" b="1" dirty="0" smtClean="0"/>
              <a:t>Theodolite </a:t>
            </a:r>
            <a:endParaRPr lang="en-US" sz="4000" b="1" dirty="0"/>
          </a:p>
        </p:txBody>
      </p:sp>
    </p:spTree>
    <p:extLst>
      <p:ext uri="{BB962C8B-B14F-4D97-AF65-F5344CB8AC3E}">
        <p14:creationId xmlns:p14="http://schemas.microsoft.com/office/powerpoint/2010/main" val="3358113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67402"/>
            <a:ext cx="7886700" cy="492443"/>
          </a:xfrm>
        </p:spPr>
        <p:txBody>
          <a:bodyPr/>
          <a:lstStyle/>
          <a:p>
            <a:r>
              <a:rPr lang="en-GB" b="1" dirty="0" smtClean="0"/>
              <a:t>THEODOLITE</a:t>
            </a:r>
            <a:endParaRPr lang="en-US" dirty="0"/>
          </a:p>
        </p:txBody>
      </p:sp>
      <p:sp>
        <p:nvSpPr>
          <p:cNvPr id="3" name="Content Placeholder 2"/>
          <p:cNvSpPr>
            <a:spLocks noGrp="1"/>
          </p:cNvSpPr>
          <p:nvPr>
            <p:ph idx="1"/>
          </p:nvPr>
        </p:nvSpPr>
        <p:spPr>
          <a:xfrm>
            <a:off x="609600" y="1981200"/>
            <a:ext cx="7886700" cy="4351338"/>
          </a:xfrm>
        </p:spPr>
        <p:txBody>
          <a:bodyPr>
            <a:normAutofit/>
          </a:bodyPr>
          <a:lstStyle/>
          <a:p>
            <a:pPr marL="0" indent="0" algn="just">
              <a:buNone/>
            </a:pPr>
            <a:r>
              <a:rPr lang="en-GB" dirty="0" smtClean="0"/>
              <a:t>Theodolite is a word from Greek language meaning is “marked” or “graduated”.</a:t>
            </a:r>
            <a:endParaRPr lang="en-US" dirty="0"/>
          </a:p>
        </p:txBody>
      </p:sp>
      <p:sp>
        <p:nvSpPr>
          <p:cNvPr id="4" name="AutoShape 2" descr="China Laser Theodolite (GET-05L) - China Theodolite, Transi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2971800" y="2847181"/>
            <a:ext cx="2514600" cy="3778770"/>
          </a:xfrm>
          <a:prstGeom prst="rect">
            <a:avLst/>
          </a:prstGeom>
        </p:spPr>
      </p:pic>
    </p:spTree>
    <p:extLst>
      <p:ext uri="{BB962C8B-B14F-4D97-AF65-F5344CB8AC3E}">
        <p14:creationId xmlns:p14="http://schemas.microsoft.com/office/powerpoint/2010/main" val="421593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50" y="324357"/>
            <a:ext cx="7781899" cy="492443"/>
          </a:xfrm>
        </p:spPr>
        <p:txBody>
          <a:bodyPr/>
          <a:lstStyle/>
          <a:p>
            <a:r>
              <a:rPr lang="en-GB" b="1" dirty="0" smtClean="0"/>
              <a:t>USES OF THEODOLITE</a:t>
            </a:r>
            <a:endParaRPr lang="en-US" dirty="0"/>
          </a:p>
        </p:txBody>
      </p:sp>
      <p:sp>
        <p:nvSpPr>
          <p:cNvPr id="3" name="Content Placeholder 2"/>
          <p:cNvSpPr>
            <a:spLocks noGrp="1"/>
          </p:cNvSpPr>
          <p:nvPr>
            <p:ph idx="1"/>
          </p:nvPr>
        </p:nvSpPr>
        <p:spPr>
          <a:xfrm>
            <a:off x="648334" y="1328292"/>
            <a:ext cx="7847330" cy="4431983"/>
          </a:xfrm>
        </p:spPr>
        <p:txBody>
          <a:bodyPr/>
          <a:lstStyle/>
          <a:p>
            <a:pPr marL="514350" indent="-514350" algn="just">
              <a:buAutoNum type="arabicPeriod"/>
            </a:pPr>
            <a:r>
              <a:rPr lang="en-GB" dirty="0" smtClean="0"/>
              <a:t>Measurement of Horizontal Angles.</a:t>
            </a:r>
          </a:p>
          <a:p>
            <a:pPr marL="514350" indent="-514350" algn="just">
              <a:buAutoNum type="arabicPeriod"/>
            </a:pPr>
            <a:r>
              <a:rPr lang="en-GB" dirty="0" smtClean="0"/>
              <a:t>Measurement of vertical angles.</a:t>
            </a:r>
          </a:p>
          <a:p>
            <a:pPr marL="514350" indent="-514350" algn="just">
              <a:buAutoNum type="arabicPeriod"/>
            </a:pPr>
            <a:r>
              <a:rPr lang="en-GB" dirty="0" smtClean="0"/>
              <a:t>It is use for finding the heights of the object.</a:t>
            </a:r>
          </a:p>
          <a:p>
            <a:pPr marL="514350" indent="-514350" algn="just">
              <a:buAutoNum type="arabicPeriod"/>
            </a:pPr>
            <a:r>
              <a:rPr lang="en-GB" dirty="0" smtClean="0"/>
              <a:t>It is also used for measuring the height of inaccessible object (e.g. Heights or peaks of hills).</a:t>
            </a:r>
          </a:p>
          <a:p>
            <a:pPr marL="514350" indent="-514350" algn="just">
              <a:buAutoNum type="arabicPeriod"/>
            </a:pPr>
            <a:r>
              <a:rPr lang="en-GB" dirty="0" smtClean="0"/>
              <a:t>It is used to find the horizontal distances between different points.</a:t>
            </a:r>
          </a:p>
          <a:p>
            <a:pPr marL="514350" indent="-514350" algn="just">
              <a:buAutoNum type="arabicPeriod"/>
            </a:pPr>
            <a:r>
              <a:rPr lang="en-GB" dirty="0" smtClean="0"/>
              <a:t>It is used to measure the deflection angle.</a:t>
            </a:r>
          </a:p>
          <a:p>
            <a:pPr marL="514350" indent="-514350" algn="just">
              <a:buFontTx/>
              <a:buAutoNum type="arabicPeriod"/>
            </a:pPr>
            <a:r>
              <a:rPr lang="en-GB" dirty="0"/>
              <a:t>It is used for layout of different engineering structures (e.g. layout of building, roads, vertical or Horizontal curves, mosques, commercial zone).</a:t>
            </a:r>
            <a:endParaRPr lang="en-US" dirty="0"/>
          </a:p>
          <a:p>
            <a:pPr marL="514350" indent="-514350" algn="just">
              <a:buAutoNum type="arabicPeriod"/>
            </a:pPr>
            <a:endParaRPr lang="en-US" dirty="0"/>
          </a:p>
        </p:txBody>
      </p:sp>
    </p:spTree>
    <p:extLst>
      <p:ext uri="{BB962C8B-B14F-4D97-AF65-F5344CB8AC3E}">
        <p14:creationId xmlns:p14="http://schemas.microsoft.com/office/powerpoint/2010/main" val="3947917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81899" cy="492443"/>
          </a:xfrm>
        </p:spPr>
        <p:txBody>
          <a:bodyPr/>
          <a:lstStyle/>
          <a:p>
            <a:r>
              <a:rPr lang="en-GB" b="1" dirty="0" smtClean="0"/>
              <a:t>TERMINOLOGIES</a:t>
            </a:r>
            <a:endParaRPr lang="en-US" b="1" dirty="0"/>
          </a:p>
        </p:txBody>
      </p:sp>
      <p:sp>
        <p:nvSpPr>
          <p:cNvPr id="3" name="Content Placeholder 2"/>
          <p:cNvSpPr>
            <a:spLocks noGrp="1"/>
          </p:cNvSpPr>
          <p:nvPr>
            <p:ph idx="1"/>
          </p:nvPr>
        </p:nvSpPr>
        <p:spPr>
          <a:xfrm>
            <a:off x="628650" y="1604091"/>
            <a:ext cx="7886700" cy="4924425"/>
          </a:xfrm>
        </p:spPr>
        <p:txBody>
          <a:bodyPr/>
          <a:lstStyle/>
          <a:p>
            <a:pPr marL="514350" indent="-514350">
              <a:buAutoNum type="arabicPeriod"/>
            </a:pPr>
            <a:r>
              <a:rPr lang="en-GB" b="1" dirty="0" smtClean="0"/>
              <a:t>Centring</a:t>
            </a:r>
          </a:p>
          <a:p>
            <a:pPr marL="0" indent="0">
              <a:buNone/>
            </a:pPr>
            <a:r>
              <a:rPr lang="en-GB" dirty="0" smtClean="0"/>
              <a:t>Centring is a process in which the centre of instrument (Theodolite, Prismatic Compass) is plot vertically on ground or vertical line is form.</a:t>
            </a:r>
          </a:p>
          <a:p>
            <a:pPr marL="0" indent="0">
              <a:buNone/>
            </a:pPr>
            <a:r>
              <a:rPr lang="en-GB" b="1" dirty="0" smtClean="0"/>
              <a:t>2. Transiting</a:t>
            </a:r>
          </a:p>
          <a:p>
            <a:pPr marL="0" indent="0">
              <a:buNone/>
            </a:pPr>
            <a:r>
              <a:rPr lang="en-GB" dirty="0" smtClean="0"/>
              <a:t>Transiting is the method on the process of tuning the telescope in the vertical plane about the horizontal axis is called as Transiting.</a:t>
            </a:r>
          </a:p>
          <a:p>
            <a:pPr marL="0" indent="0">
              <a:buNone/>
            </a:pPr>
            <a:r>
              <a:rPr lang="en-GB" sz="3200" dirty="0" smtClean="0"/>
              <a:t>3</a:t>
            </a:r>
            <a:r>
              <a:rPr lang="en-GB" b="1" dirty="0" smtClean="0"/>
              <a:t>. Face Left</a:t>
            </a:r>
          </a:p>
          <a:p>
            <a:pPr marL="0" indent="0">
              <a:buNone/>
            </a:pPr>
            <a:r>
              <a:rPr lang="en-GB" dirty="0" smtClean="0"/>
              <a:t>It is the position of the Theodolite. It means the vertical circle of theodolite is on the left side of observer while taking reading.</a:t>
            </a:r>
          </a:p>
          <a:p>
            <a:pPr marL="0" indent="0">
              <a:buNone/>
            </a:pPr>
            <a:endParaRPr lang="en-GB" dirty="0" smtClean="0"/>
          </a:p>
          <a:p>
            <a:pPr marL="0" indent="0">
              <a:buNone/>
            </a:pPr>
            <a:endParaRPr lang="en-US" dirty="0"/>
          </a:p>
        </p:txBody>
      </p:sp>
    </p:spTree>
    <p:extLst>
      <p:ext uri="{BB962C8B-B14F-4D97-AF65-F5344CB8AC3E}">
        <p14:creationId xmlns:p14="http://schemas.microsoft.com/office/powerpoint/2010/main" val="1849894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81899" cy="492443"/>
          </a:xfrm>
        </p:spPr>
        <p:txBody>
          <a:bodyPr/>
          <a:lstStyle/>
          <a:p>
            <a:r>
              <a:rPr lang="en-GB" b="1" dirty="0" smtClean="0"/>
              <a:t>TERMINOLOGIES</a:t>
            </a:r>
            <a:endParaRPr lang="en-US" dirty="0"/>
          </a:p>
        </p:txBody>
      </p:sp>
      <p:sp>
        <p:nvSpPr>
          <p:cNvPr id="3" name="Content Placeholder 2"/>
          <p:cNvSpPr>
            <a:spLocks noGrp="1"/>
          </p:cNvSpPr>
          <p:nvPr>
            <p:ph idx="1"/>
          </p:nvPr>
        </p:nvSpPr>
        <p:spPr>
          <a:xfrm>
            <a:off x="609600" y="1524000"/>
            <a:ext cx="7886700" cy="5539978"/>
          </a:xfrm>
        </p:spPr>
        <p:txBody>
          <a:bodyPr/>
          <a:lstStyle/>
          <a:p>
            <a:pPr marL="0" indent="0">
              <a:buNone/>
            </a:pPr>
            <a:r>
              <a:rPr lang="en-GB" b="1" dirty="0" smtClean="0"/>
              <a:t>4. Face Right</a:t>
            </a:r>
          </a:p>
          <a:p>
            <a:pPr marL="0" indent="0">
              <a:buNone/>
            </a:pPr>
            <a:r>
              <a:rPr lang="en-GB" dirty="0" smtClean="0"/>
              <a:t>It is the position of the instrument when vertical circle is on the right side of the observer when taking reading.</a:t>
            </a:r>
          </a:p>
          <a:p>
            <a:pPr marL="0" indent="0">
              <a:buNone/>
            </a:pPr>
            <a:endParaRPr lang="en-GB" dirty="0" smtClean="0"/>
          </a:p>
          <a:p>
            <a:pPr marL="0" indent="0">
              <a:buNone/>
            </a:pPr>
            <a:r>
              <a:rPr lang="en-GB" b="1" dirty="0" smtClean="0"/>
              <a:t>5. Changing Face</a:t>
            </a:r>
          </a:p>
          <a:p>
            <a:pPr marL="0" indent="0">
              <a:buNone/>
            </a:pPr>
            <a:r>
              <a:rPr lang="en-GB" dirty="0" smtClean="0"/>
              <a:t>It is the operation of bringing the vertical circle from right to left and vice versa.</a:t>
            </a:r>
          </a:p>
          <a:p>
            <a:r>
              <a:rPr lang="en-GB" b="1" dirty="0"/>
              <a:t>8. Horizontal Axis</a:t>
            </a:r>
          </a:p>
          <a:p>
            <a:r>
              <a:rPr lang="en-GB" dirty="0"/>
              <a:t>It is the axis of rotation of telescope in vertical plane.</a:t>
            </a:r>
          </a:p>
          <a:p>
            <a:endParaRPr lang="en-GB" dirty="0"/>
          </a:p>
          <a:p>
            <a:r>
              <a:rPr lang="en-GB" b="1" dirty="0"/>
              <a:t>9. Vertical Axis</a:t>
            </a:r>
          </a:p>
          <a:p>
            <a:r>
              <a:rPr lang="en-GB" dirty="0"/>
              <a:t>The movement or rotation of telescope in the Horizontal plane is about the vertical axis.</a:t>
            </a:r>
            <a:endParaRPr lang="en-US" dirty="0"/>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767468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2590800"/>
            <a:ext cx="3733800" cy="690574"/>
          </a:xfrm>
          <a:prstGeom prst="rect">
            <a:avLst/>
          </a:prstGeom>
        </p:spPr>
        <p:txBody>
          <a:bodyPr vert="horz" wrap="square" lIns="0" tIns="13335" rIns="0" bIns="0" rtlCol="0">
            <a:spAutoFit/>
          </a:bodyPr>
          <a:lstStyle/>
          <a:p>
            <a:pPr marL="12700" algn="ctr">
              <a:lnSpc>
                <a:spcPct val="100000"/>
              </a:lnSpc>
              <a:spcBef>
                <a:spcPts val="105"/>
              </a:spcBef>
            </a:pPr>
            <a:r>
              <a:rPr lang="en-US" sz="4400" b="1" spc="-15" dirty="0" smtClean="0"/>
              <a:t>Total Station </a:t>
            </a:r>
            <a:endParaRPr lang="en-US" sz="4400" b="1" spc="-15" dirty="0"/>
          </a:p>
        </p:txBody>
      </p:sp>
      <p:sp>
        <p:nvSpPr>
          <p:cNvPr id="5" name="object 5"/>
          <p:cNvSpPr txBox="1">
            <a:spLocks noGrp="1"/>
          </p:cNvSpPr>
          <p:nvPr>
            <p:ph type="sldNum" sz="quarter" idx="7"/>
          </p:nvPr>
        </p:nvSpPr>
        <p:spPr>
          <a:xfrm>
            <a:off x="8414511" y="6465214"/>
            <a:ext cx="206375" cy="153888"/>
          </a:xfrm>
          <a:prstGeom prst="rect">
            <a:avLst/>
          </a:prstGeom>
        </p:spPr>
        <p:txBody>
          <a:bodyPr vert="horz" wrap="square" lIns="0" tIns="0" rIns="0" bIns="0" rtlCol="0">
            <a:spAutoFit/>
          </a:bodyPr>
          <a:lstStyle/>
          <a:p>
            <a:pPr marL="25400">
              <a:lnSpc>
                <a:spcPts val="1240"/>
              </a:lnSpc>
            </a:pPr>
            <a:fld id="{81D60167-4931-47E6-BA6A-407CBD079E47}" type="slidenum">
              <a:rPr dirty="0"/>
              <a:t>26</a:t>
            </a:fld>
            <a:endParaRPr dirty="0"/>
          </a:p>
        </p:txBody>
      </p:sp>
    </p:spTree>
    <p:extLst>
      <p:ext uri="{BB962C8B-B14F-4D97-AF65-F5344CB8AC3E}">
        <p14:creationId xmlns:p14="http://schemas.microsoft.com/office/powerpoint/2010/main" val="3364011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8334" y="1328292"/>
            <a:ext cx="7847330" cy="2215991"/>
          </a:xfrm>
        </p:spPr>
        <p:txBody>
          <a:bodyPr/>
          <a:lstStyle/>
          <a:p>
            <a:pPr algn="just"/>
            <a:r>
              <a:rPr lang="en-US" b="1" dirty="0"/>
              <a:t>Total station</a:t>
            </a:r>
            <a:r>
              <a:rPr lang="en-US" dirty="0"/>
              <a:t> is a </a:t>
            </a:r>
            <a:r>
              <a:rPr lang="en-US" dirty="0" smtClean="0"/>
              <a:t>surveying equipment </a:t>
            </a:r>
            <a:r>
              <a:rPr lang="en-US" dirty="0"/>
              <a:t>combination of </a:t>
            </a:r>
            <a:r>
              <a:rPr lang="en-US" b="1" dirty="0">
                <a:hlinkClick r:id="rId2" tooltip="Electromagnetic Distance Measuring Instrument"/>
              </a:rPr>
              <a:t>Electromagnetic Distance Measuring Instrument</a:t>
            </a:r>
            <a:r>
              <a:rPr lang="en-US" dirty="0"/>
              <a:t> and electronic theodolite. It is also integrated with microprocessor, electronic data collector and storage system. The instrument can be used to measure horizontal and vertical angles as well as sloping distance of object to the instrument.</a:t>
            </a:r>
          </a:p>
        </p:txBody>
      </p:sp>
      <p:pic>
        <p:nvPicPr>
          <p:cNvPr id="4" name="Picture 3"/>
          <p:cNvPicPr>
            <a:picLocks noChangeAspect="1"/>
          </p:cNvPicPr>
          <p:nvPr/>
        </p:nvPicPr>
        <p:blipFill>
          <a:blip r:embed="rId3"/>
          <a:stretch>
            <a:fillRect/>
          </a:stretch>
        </p:blipFill>
        <p:spPr>
          <a:xfrm>
            <a:off x="2085975" y="3809999"/>
            <a:ext cx="4974222" cy="2768221"/>
          </a:xfrm>
          <a:prstGeom prst="rect">
            <a:avLst/>
          </a:prstGeom>
        </p:spPr>
      </p:pic>
    </p:spTree>
    <p:extLst>
      <p:ext uri="{BB962C8B-B14F-4D97-AF65-F5344CB8AC3E}">
        <p14:creationId xmlns:p14="http://schemas.microsoft.com/office/powerpoint/2010/main" val="2406215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50" y="324357"/>
            <a:ext cx="7781899" cy="984885"/>
          </a:xfrm>
        </p:spPr>
        <p:txBody>
          <a:bodyPr/>
          <a:lstStyle/>
          <a:p>
            <a:r>
              <a:rPr lang="en-US" b="1" dirty="0"/>
              <a:t>Box</a:t>
            </a:r>
            <a:r>
              <a:rPr lang="en-US" b="1" spc="-95" dirty="0"/>
              <a:t> </a:t>
            </a:r>
            <a:r>
              <a:rPr lang="en-US" b="1" dirty="0" smtClean="0"/>
              <a:t>sextant</a:t>
            </a:r>
            <a:r>
              <a:rPr lang="en-US" b="1" dirty="0"/>
              <a:t/>
            </a:r>
            <a:br>
              <a:rPr lang="en-US" b="1" dirty="0"/>
            </a:br>
            <a:endParaRPr lang="en-US" b="1" dirty="0"/>
          </a:p>
        </p:txBody>
      </p:sp>
      <p:sp>
        <p:nvSpPr>
          <p:cNvPr id="3" name="Text Placeholder 2"/>
          <p:cNvSpPr>
            <a:spLocks noGrp="1"/>
          </p:cNvSpPr>
          <p:nvPr>
            <p:ph type="body" idx="1"/>
          </p:nvPr>
        </p:nvSpPr>
        <p:spPr>
          <a:xfrm>
            <a:off x="648334" y="1328292"/>
            <a:ext cx="7847330" cy="1846659"/>
          </a:xfrm>
        </p:spPr>
        <p:txBody>
          <a:bodyPr/>
          <a:lstStyle/>
          <a:p>
            <a:pPr algn="just"/>
            <a:r>
              <a:rPr lang="en-US" dirty="0"/>
              <a:t>Box sextant is a small pocket instrument which looks like a sextant enclosed in a box and is 75mm in diameter. Similar to the nautical instrument, it is also used for measuring both the horizontal and vertical angles. Box sextant is a very small and handy instrument which is easy to carry.</a:t>
            </a:r>
          </a:p>
        </p:txBody>
      </p:sp>
      <p:sp>
        <p:nvSpPr>
          <p:cNvPr id="4" name="AutoShape 2" descr="Image result for box sextant in survey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8797"/>
          <a:stretch/>
        </p:blipFill>
        <p:spPr bwMode="auto">
          <a:xfrm>
            <a:off x="1219200" y="3429001"/>
            <a:ext cx="2667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657601"/>
            <a:ext cx="28289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1510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29</a:t>
            </a:fld>
            <a:endParaRPr dirty="0"/>
          </a:p>
        </p:txBody>
      </p:sp>
      <p:sp>
        <p:nvSpPr>
          <p:cNvPr id="2" name="object 2"/>
          <p:cNvSpPr txBox="1">
            <a:spLocks noGrp="1"/>
          </p:cNvSpPr>
          <p:nvPr>
            <p:ph type="title"/>
          </p:nvPr>
        </p:nvSpPr>
        <p:spPr>
          <a:xfrm>
            <a:off x="3065526" y="606297"/>
            <a:ext cx="3106674" cy="505908"/>
          </a:xfrm>
          <a:prstGeom prst="rect">
            <a:avLst/>
          </a:prstGeom>
        </p:spPr>
        <p:txBody>
          <a:bodyPr vert="horz" wrap="square" lIns="0" tIns="13335" rIns="0" bIns="0" rtlCol="0">
            <a:spAutoFit/>
          </a:bodyPr>
          <a:lstStyle/>
          <a:p>
            <a:pPr marL="12700">
              <a:lnSpc>
                <a:spcPct val="100000"/>
              </a:lnSpc>
              <a:spcBef>
                <a:spcPts val="105"/>
              </a:spcBef>
            </a:pPr>
            <a:r>
              <a:rPr b="1" dirty="0"/>
              <a:t>Bearing of</a:t>
            </a:r>
            <a:r>
              <a:rPr b="1" spc="-95" dirty="0"/>
              <a:t> </a:t>
            </a:r>
            <a:r>
              <a:rPr b="1" dirty="0" smtClean="0"/>
              <a:t>line</a:t>
            </a:r>
            <a:endParaRPr b="1" dirty="0"/>
          </a:p>
        </p:txBody>
      </p:sp>
      <p:sp>
        <p:nvSpPr>
          <p:cNvPr id="3" name="object 3"/>
          <p:cNvSpPr txBox="1"/>
          <p:nvPr/>
        </p:nvSpPr>
        <p:spPr>
          <a:xfrm>
            <a:off x="764540" y="1639675"/>
            <a:ext cx="7767320" cy="4117153"/>
          </a:xfrm>
          <a:prstGeom prst="rect">
            <a:avLst/>
          </a:prstGeom>
        </p:spPr>
        <p:txBody>
          <a:bodyPr vert="horz" wrap="square" lIns="0" tIns="180975" rIns="0" bIns="0" rtlCol="0">
            <a:spAutoFit/>
          </a:bodyPr>
          <a:lstStyle/>
          <a:p>
            <a:pPr marL="12700">
              <a:lnSpc>
                <a:spcPct val="100000"/>
              </a:lnSpc>
              <a:spcBef>
                <a:spcPts val="1425"/>
              </a:spcBef>
            </a:pPr>
            <a:r>
              <a:rPr sz="2200" dirty="0">
                <a:latin typeface="Times New Roman"/>
                <a:cs typeface="Times New Roman"/>
              </a:rPr>
              <a:t>The</a:t>
            </a:r>
            <a:r>
              <a:rPr sz="2200" spc="120" dirty="0">
                <a:latin typeface="Times New Roman"/>
                <a:cs typeface="Times New Roman"/>
              </a:rPr>
              <a:t> </a:t>
            </a:r>
            <a:r>
              <a:rPr sz="2200" spc="-5" dirty="0">
                <a:latin typeface="Times New Roman"/>
                <a:cs typeface="Times New Roman"/>
              </a:rPr>
              <a:t>horizontal</a:t>
            </a:r>
            <a:r>
              <a:rPr sz="2200" spc="135" dirty="0">
                <a:latin typeface="Times New Roman"/>
                <a:cs typeface="Times New Roman"/>
              </a:rPr>
              <a:t> </a:t>
            </a:r>
            <a:r>
              <a:rPr sz="2200" dirty="0">
                <a:latin typeface="Times New Roman"/>
                <a:cs typeface="Times New Roman"/>
              </a:rPr>
              <a:t>angle</a:t>
            </a:r>
            <a:r>
              <a:rPr sz="2200" spc="130" dirty="0">
                <a:latin typeface="Times New Roman"/>
                <a:cs typeface="Times New Roman"/>
              </a:rPr>
              <a:t> </a:t>
            </a:r>
            <a:r>
              <a:rPr sz="2200" spc="-5" dirty="0">
                <a:latin typeface="Times New Roman"/>
                <a:cs typeface="Times New Roman"/>
              </a:rPr>
              <a:t>between</a:t>
            </a:r>
            <a:r>
              <a:rPr sz="2200" spc="145" dirty="0">
                <a:latin typeface="Times New Roman"/>
                <a:cs typeface="Times New Roman"/>
              </a:rPr>
              <a:t> </a:t>
            </a:r>
            <a:r>
              <a:rPr sz="2200" dirty="0">
                <a:latin typeface="Times New Roman"/>
                <a:cs typeface="Times New Roman"/>
              </a:rPr>
              <a:t>the</a:t>
            </a:r>
            <a:r>
              <a:rPr sz="2200" spc="130" dirty="0">
                <a:latin typeface="Times New Roman"/>
                <a:cs typeface="Times New Roman"/>
              </a:rPr>
              <a:t> </a:t>
            </a:r>
            <a:r>
              <a:rPr sz="2200" spc="-5" dirty="0">
                <a:latin typeface="Times New Roman"/>
                <a:cs typeface="Times New Roman"/>
              </a:rPr>
              <a:t>reference</a:t>
            </a:r>
            <a:r>
              <a:rPr sz="2200" spc="140" dirty="0">
                <a:latin typeface="Times New Roman"/>
                <a:cs typeface="Times New Roman"/>
              </a:rPr>
              <a:t> </a:t>
            </a:r>
            <a:r>
              <a:rPr sz="2200" spc="-5" dirty="0">
                <a:latin typeface="Times New Roman"/>
                <a:cs typeface="Times New Roman"/>
              </a:rPr>
              <a:t>meridian</a:t>
            </a:r>
            <a:r>
              <a:rPr sz="2200" spc="155" dirty="0">
                <a:latin typeface="Times New Roman"/>
                <a:cs typeface="Times New Roman"/>
              </a:rPr>
              <a:t> </a:t>
            </a:r>
            <a:r>
              <a:rPr sz="2200" spc="-5" dirty="0">
                <a:latin typeface="Times New Roman"/>
                <a:cs typeface="Times New Roman"/>
              </a:rPr>
              <a:t>and</a:t>
            </a:r>
            <a:r>
              <a:rPr sz="2200" spc="140" dirty="0">
                <a:latin typeface="Times New Roman"/>
                <a:cs typeface="Times New Roman"/>
              </a:rPr>
              <a:t> </a:t>
            </a:r>
            <a:r>
              <a:rPr sz="2200" spc="-5" dirty="0">
                <a:latin typeface="Times New Roman"/>
                <a:cs typeface="Times New Roman"/>
              </a:rPr>
              <a:t>the</a:t>
            </a:r>
            <a:r>
              <a:rPr sz="2200" spc="135" dirty="0">
                <a:latin typeface="Times New Roman"/>
                <a:cs typeface="Times New Roman"/>
              </a:rPr>
              <a:t> </a:t>
            </a:r>
            <a:r>
              <a:rPr sz="2200" spc="-5" dirty="0">
                <a:latin typeface="Times New Roman"/>
                <a:cs typeface="Times New Roman"/>
              </a:rPr>
              <a:t>survey</a:t>
            </a:r>
            <a:endParaRPr sz="2200" dirty="0">
              <a:latin typeface="Times New Roman"/>
              <a:cs typeface="Times New Roman"/>
            </a:endParaRPr>
          </a:p>
          <a:p>
            <a:pPr marL="12700">
              <a:lnSpc>
                <a:spcPct val="100000"/>
              </a:lnSpc>
              <a:spcBef>
                <a:spcPts val="1325"/>
              </a:spcBef>
            </a:pPr>
            <a:r>
              <a:rPr sz="2200" dirty="0">
                <a:latin typeface="Times New Roman"/>
                <a:cs typeface="Times New Roman"/>
              </a:rPr>
              <a:t>line </a:t>
            </a:r>
            <a:r>
              <a:rPr sz="2200" spc="-5" dirty="0">
                <a:latin typeface="Times New Roman"/>
                <a:cs typeface="Times New Roman"/>
              </a:rPr>
              <a:t>is </a:t>
            </a:r>
            <a:r>
              <a:rPr sz="2200" spc="-10" dirty="0">
                <a:latin typeface="Times New Roman"/>
                <a:cs typeface="Times New Roman"/>
              </a:rPr>
              <a:t>termed </a:t>
            </a:r>
            <a:r>
              <a:rPr sz="2200" spc="-5" dirty="0">
                <a:latin typeface="Times New Roman"/>
                <a:cs typeface="Times New Roman"/>
              </a:rPr>
              <a:t>as bearing </a:t>
            </a:r>
            <a:r>
              <a:rPr sz="2200" dirty="0">
                <a:latin typeface="Times New Roman"/>
                <a:cs typeface="Times New Roman"/>
              </a:rPr>
              <a:t>of </a:t>
            </a:r>
            <a:r>
              <a:rPr sz="2200" spc="-5" dirty="0">
                <a:latin typeface="Times New Roman"/>
                <a:cs typeface="Times New Roman"/>
              </a:rPr>
              <a:t>the survey</a:t>
            </a:r>
            <a:r>
              <a:rPr sz="2200" spc="50" dirty="0">
                <a:latin typeface="Times New Roman"/>
                <a:cs typeface="Times New Roman"/>
              </a:rPr>
              <a:t> </a:t>
            </a:r>
            <a:r>
              <a:rPr sz="2200" spc="-5" dirty="0">
                <a:latin typeface="Times New Roman"/>
                <a:cs typeface="Times New Roman"/>
              </a:rPr>
              <a:t>line</a:t>
            </a:r>
            <a:r>
              <a:rPr sz="2200" spc="-5" dirty="0" smtClean="0">
                <a:latin typeface="Times New Roman"/>
                <a:cs typeface="Times New Roman"/>
              </a:rPr>
              <a:t>.</a:t>
            </a:r>
            <a:endParaRPr lang="en-US" sz="2200" spc="-5" dirty="0" smtClean="0">
              <a:latin typeface="Times New Roman"/>
              <a:cs typeface="Times New Roman"/>
            </a:endParaRPr>
          </a:p>
          <a:p>
            <a:pPr algn="ctr"/>
            <a:r>
              <a:rPr lang="en-US" sz="2400" b="1" dirty="0"/>
              <a:t>Types of bearing</a:t>
            </a:r>
          </a:p>
          <a:p>
            <a:pPr algn="ctr"/>
            <a:endParaRPr lang="en-US" sz="2400" b="1" dirty="0"/>
          </a:p>
          <a:p>
            <a:pPr marL="457200" indent="-457200">
              <a:buFont typeface="+mj-lt"/>
              <a:buAutoNum type="arabicPeriod"/>
            </a:pPr>
            <a:r>
              <a:rPr lang="en-US" sz="2400" dirty="0"/>
              <a:t>True Bearing</a:t>
            </a:r>
          </a:p>
          <a:p>
            <a:pPr marL="457200" indent="-457200">
              <a:buFont typeface="+mj-lt"/>
              <a:buAutoNum type="arabicPeriod"/>
            </a:pPr>
            <a:r>
              <a:rPr lang="en-US" sz="2400" dirty="0"/>
              <a:t>Magnetic Bearing </a:t>
            </a:r>
          </a:p>
          <a:p>
            <a:pPr marL="457200" indent="-457200">
              <a:buFont typeface="+mj-lt"/>
              <a:buAutoNum type="arabicPeriod"/>
            </a:pPr>
            <a:r>
              <a:rPr lang="en-US" sz="2400" dirty="0"/>
              <a:t>Arbitrary Bearing</a:t>
            </a:r>
          </a:p>
          <a:p>
            <a:pPr marL="457200" indent="-457200">
              <a:buFont typeface="+mj-lt"/>
              <a:buAutoNum type="arabicPeriod"/>
            </a:pPr>
            <a:r>
              <a:rPr lang="en-US" sz="2400" dirty="0"/>
              <a:t>Grid Bearing </a:t>
            </a:r>
          </a:p>
          <a:p>
            <a:pPr marL="457200" indent="-457200">
              <a:buFont typeface="+mj-lt"/>
              <a:buAutoNum type="arabicPeriod"/>
            </a:pPr>
            <a:r>
              <a:rPr lang="en-US" sz="2400" dirty="0"/>
              <a:t>Grid Meridian </a:t>
            </a:r>
          </a:p>
          <a:p>
            <a:pPr marL="12700">
              <a:lnSpc>
                <a:spcPct val="100000"/>
              </a:lnSpc>
              <a:spcBef>
                <a:spcPts val="1325"/>
              </a:spcBef>
            </a:pPr>
            <a:endParaRPr sz="22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a:t>
            </a:fld>
            <a:endParaRPr dirty="0"/>
          </a:p>
        </p:txBody>
      </p:sp>
      <p:sp>
        <p:nvSpPr>
          <p:cNvPr id="2" name="object 2"/>
          <p:cNvSpPr txBox="1">
            <a:spLocks noGrp="1"/>
          </p:cNvSpPr>
          <p:nvPr>
            <p:ph type="title"/>
          </p:nvPr>
        </p:nvSpPr>
        <p:spPr>
          <a:xfrm>
            <a:off x="3596385" y="616712"/>
            <a:ext cx="1948814" cy="513715"/>
          </a:xfrm>
          <a:prstGeom prst="rect">
            <a:avLst/>
          </a:prstGeom>
        </p:spPr>
        <p:txBody>
          <a:bodyPr vert="horz" wrap="square" lIns="0" tIns="13335" rIns="0" bIns="0" rtlCol="0">
            <a:spAutoFit/>
          </a:bodyPr>
          <a:lstStyle/>
          <a:p>
            <a:pPr marL="12700">
              <a:lnSpc>
                <a:spcPct val="100000"/>
              </a:lnSpc>
              <a:spcBef>
                <a:spcPts val="105"/>
              </a:spcBef>
            </a:pPr>
            <a:r>
              <a:rPr b="1" dirty="0">
                <a:latin typeface="Times New Roman"/>
                <a:cs typeface="Times New Roman"/>
              </a:rPr>
              <a:t>Tr</a:t>
            </a:r>
            <a:r>
              <a:rPr b="1" spc="5" dirty="0">
                <a:latin typeface="Times New Roman"/>
                <a:cs typeface="Times New Roman"/>
              </a:rPr>
              <a:t>a</a:t>
            </a:r>
            <a:r>
              <a:rPr b="1" dirty="0">
                <a:latin typeface="Times New Roman"/>
                <a:cs typeface="Times New Roman"/>
              </a:rPr>
              <a:t>v</a:t>
            </a:r>
            <a:r>
              <a:rPr b="1" spc="5" dirty="0">
                <a:latin typeface="Times New Roman"/>
                <a:cs typeface="Times New Roman"/>
              </a:rPr>
              <a:t>e</a:t>
            </a:r>
            <a:r>
              <a:rPr b="1" dirty="0">
                <a:latin typeface="Times New Roman"/>
                <a:cs typeface="Times New Roman"/>
              </a:rPr>
              <a:t>rsing</a:t>
            </a:r>
          </a:p>
        </p:txBody>
      </p:sp>
      <p:sp>
        <p:nvSpPr>
          <p:cNvPr id="3" name="object 3"/>
          <p:cNvSpPr txBox="1"/>
          <p:nvPr/>
        </p:nvSpPr>
        <p:spPr>
          <a:xfrm>
            <a:off x="688340" y="1563475"/>
            <a:ext cx="7760970" cy="2447465"/>
          </a:xfrm>
          <a:prstGeom prst="rect">
            <a:avLst/>
          </a:prstGeom>
        </p:spPr>
        <p:txBody>
          <a:bodyPr vert="horz" wrap="square" lIns="0" tIns="13335" rIns="0" bIns="0" rtlCol="0">
            <a:spAutoFit/>
          </a:bodyPr>
          <a:lstStyle/>
          <a:p>
            <a:pPr marL="12700" marR="5080" algn="just">
              <a:spcBef>
                <a:spcPts val="105"/>
              </a:spcBef>
            </a:pPr>
            <a:r>
              <a:rPr sz="2200" spc="-5" dirty="0">
                <a:latin typeface="Times New Roman"/>
                <a:cs typeface="Times New Roman"/>
              </a:rPr>
              <a:t>A traverse </a:t>
            </a:r>
            <a:r>
              <a:rPr sz="2200" dirty="0">
                <a:latin typeface="Times New Roman"/>
                <a:cs typeface="Times New Roman"/>
              </a:rPr>
              <a:t>consists </a:t>
            </a:r>
            <a:r>
              <a:rPr sz="2200" spc="-5" dirty="0">
                <a:latin typeface="Times New Roman"/>
                <a:cs typeface="Times New Roman"/>
              </a:rPr>
              <a:t>of a series of </a:t>
            </a:r>
            <a:r>
              <a:rPr sz="2200" dirty="0">
                <a:latin typeface="Times New Roman"/>
                <a:cs typeface="Times New Roman"/>
              </a:rPr>
              <a:t>straight </a:t>
            </a:r>
            <a:r>
              <a:rPr sz="2200" spc="-5" dirty="0">
                <a:latin typeface="Times New Roman"/>
                <a:cs typeface="Times New Roman"/>
              </a:rPr>
              <a:t>lines of </a:t>
            </a:r>
            <a:r>
              <a:rPr sz="2200" dirty="0">
                <a:latin typeface="Times New Roman"/>
                <a:cs typeface="Times New Roman"/>
              </a:rPr>
              <a:t>known </a:t>
            </a:r>
            <a:r>
              <a:rPr sz="2200" spc="-5" dirty="0">
                <a:latin typeface="Times New Roman"/>
                <a:cs typeface="Times New Roman"/>
              </a:rPr>
              <a:t>length  related to </a:t>
            </a:r>
            <a:r>
              <a:rPr sz="2200" dirty="0">
                <a:latin typeface="Times New Roman"/>
                <a:cs typeface="Times New Roman"/>
              </a:rPr>
              <a:t>one </a:t>
            </a:r>
            <a:r>
              <a:rPr sz="2200" spc="-5" dirty="0">
                <a:latin typeface="Times New Roman"/>
                <a:cs typeface="Times New Roman"/>
              </a:rPr>
              <a:t>another </a:t>
            </a:r>
            <a:r>
              <a:rPr sz="2200" dirty="0">
                <a:latin typeface="Times New Roman"/>
                <a:cs typeface="Times New Roman"/>
              </a:rPr>
              <a:t>by </a:t>
            </a:r>
            <a:r>
              <a:rPr sz="2200" spc="-5" dirty="0">
                <a:latin typeface="Times New Roman"/>
                <a:cs typeface="Times New Roman"/>
              </a:rPr>
              <a:t>known angles between the </a:t>
            </a:r>
            <a:r>
              <a:rPr sz="2200" dirty="0">
                <a:latin typeface="Times New Roman"/>
                <a:cs typeface="Times New Roman"/>
              </a:rPr>
              <a:t>lines. </a:t>
            </a:r>
            <a:r>
              <a:rPr sz="2200" spc="-5" dirty="0">
                <a:latin typeface="Times New Roman"/>
                <a:cs typeface="Times New Roman"/>
              </a:rPr>
              <a:t>The points  defining the ends </a:t>
            </a:r>
            <a:r>
              <a:rPr sz="2200" dirty="0">
                <a:latin typeface="Times New Roman"/>
                <a:cs typeface="Times New Roman"/>
              </a:rPr>
              <a:t>of </a:t>
            </a:r>
            <a:r>
              <a:rPr sz="2200" spc="-5" dirty="0">
                <a:latin typeface="Times New Roman"/>
                <a:cs typeface="Times New Roman"/>
              </a:rPr>
              <a:t>the traverse lines are called the traverse</a:t>
            </a:r>
            <a:r>
              <a:rPr sz="2200" spc="175" dirty="0">
                <a:latin typeface="Times New Roman"/>
                <a:cs typeface="Times New Roman"/>
              </a:rPr>
              <a:t> </a:t>
            </a:r>
            <a:r>
              <a:rPr sz="2200" spc="-5" dirty="0">
                <a:latin typeface="Times New Roman"/>
                <a:cs typeface="Times New Roman"/>
              </a:rPr>
              <a:t>stations.</a:t>
            </a:r>
            <a:endParaRPr sz="2200" dirty="0">
              <a:latin typeface="Times New Roman"/>
              <a:cs typeface="Times New Roman"/>
            </a:endParaRPr>
          </a:p>
          <a:p>
            <a:pPr marL="12700" marR="5080" algn="just">
              <a:spcBef>
                <a:spcPts val="530"/>
              </a:spcBef>
            </a:pPr>
            <a:r>
              <a:rPr sz="2200" spc="-15" dirty="0">
                <a:latin typeface="Times New Roman"/>
                <a:cs typeface="Times New Roman"/>
              </a:rPr>
              <a:t>Traverse </a:t>
            </a:r>
            <a:r>
              <a:rPr sz="2200" dirty="0">
                <a:latin typeface="Times New Roman"/>
                <a:cs typeface="Times New Roman"/>
              </a:rPr>
              <a:t>survey </a:t>
            </a:r>
            <a:r>
              <a:rPr sz="2200" spc="-10" dirty="0">
                <a:latin typeface="Times New Roman"/>
                <a:cs typeface="Times New Roman"/>
              </a:rPr>
              <a:t>is </a:t>
            </a:r>
            <a:r>
              <a:rPr sz="2200" spc="-5" dirty="0">
                <a:latin typeface="Times New Roman"/>
                <a:cs typeface="Times New Roman"/>
              </a:rPr>
              <a:t>a method </a:t>
            </a:r>
            <a:r>
              <a:rPr sz="2200" dirty="0">
                <a:latin typeface="Times New Roman"/>
                <a:cs typeface="Times New Roman"/>
              </a:rPr>
              <a:t>of </a:t>
            </a:r>
            <a:r>
              <a:rPr sz="2200" spc="-5" dirty="0">
                <a:latin typeface="Times New Roman"/>
                <a:cs typeface="Times New Roman"/>
              </a:rPr>
              <a:t>establishing control points, their  positions being </a:t>
            </a:r>
            <a:r>
              <a:rPr sz="2200" dirty="0">
                <a:latin typeface="Times New Roman"/>
                <a:cs typeface="Times New Roman"/>
              </a:rPr>
              <a:t>determined </a:t>
            </a:r>
            <a:r>
              <a:rPr sz="2200" spc="-10" dirty="0">
                <a:latin typeface="Times New Roman"/>
                <a:cs typeface="Times New Roman"/>
              </a:rPr>
              <a:t>by </a:t>
            </a:r>
            <a:r>
              <a:rPr sz="2200" spc="-5" dirty="0">
                <a:latin typeface="Times New Roman"/>
                <a:cs typeface="Times New Roman"/>
              </a:rPr>
              <a:t>measuring the distances between </a:t>
            </a:r>
            <a:r>
              <a:rPr sz="2200" dirty="0">
                <a:latin typeface="Times New Roman"/>
                <a:cs typeface="Times New Roman"/>
              </a:rPr>
              <a:t>the  </a:t>
            </a:r>
            <a:r>
              <a:rPr sz="2200" spc="-5" dirty="0">
                <a:latin typeface="Times New Roman"/>
                <a:cs typeface="Times New Roman"/>
              </a:rPr>
              <a:t>traverse stations which serve as control points </a:t>
            </a:r>
            <a:r>
              <a:rPr sz="2200" spc="-10" dirty="0">
                <a:latin typeface="Times New Roman"/>
                <a:cs typeface="Times New Roman"/>
              </a:rPr>
              <a:t>and </a:t>
            </a:r>
            <a:r>
              <a:rPr sz="2200" spc="-5" dirty="0">
                <a:latin typeface="Times New Roman"/>
                <a:cs typeface="Times New Roman"/>
              </a:rPr>
              <a:t>the angles  subtended at the various stations </a:t>
            </a:r>
            <a:r>
              <a:rPr sz="2200" dirty="0">
                <a:latin typeface="Times New Roman"/>
                <a:cs typeface="Times New Roman"/>
              </a:rPr>
              <a:t>by </a:t>
            </a:r>
            <a:r>
              <a:rPr sz="2200" spc="-5" dirty="0">
                <a:latin typeface="Times New Roman"/>
                <a:cs typeface="Times New Roman"/>
              </a:rPr>
              <a:t>their adjacent</a:t>
            </a:r>
            <a:r>
              <a:rPr sz="2200" spc="55" dirty="0">
                <a:latin typeface="Times New Roman"/>
                <a:cs typeface="Times New Roman"/>
              </a:rPr>
              <a:t> </a:t>
            </a:r>
            <a:r>
              <a:rPr sz="2200" spc="-5" dirty="0">
                <a:latin typeface="Times New Roman"/>
                <a:cs typeface="Times New Roman"/>
              </a:rPr>
              <a:t>stations.</a:t>
            </a:r>
            <a:endParaRPr sz="2200" dirty="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362200"/>
            <a:ext cx="7847330" cy="492443"/>
          </a:xfrm>
        </p:spPr>
        <p:txBody>
          <a:bodyPr/>
          <a:lstStyle/>
          <a:p>
            <a:pPr algn="ctr"/>
            <a:r>
              <a:rPr lang="en-US" sz="3200" b="1" dirty="0" smtClean="0"/>
              <a:t>Measurement Of Bearing </a:t>
            </a:r>
            <a:endParaRPr lang="en-US" sz="3200" b="1" dirty="0"/>
          </a:p>
        </p:txBody>
      </p:sp>
    </p:spTree>
    <p:extLst>
      <p:ext uri="{BB962C8B-B14F-4D97-AF65-F5344CB8AC3E}">
        <p14:creationId xmlns:p14="http://schemas.microsoft.com/office/powerpoint/2010/main" val="2823511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1158" y="453897"/>
            <a:ext cx="5466842" cy="505908"/>
          </a:xfrm>
          <a:prstGeom prst="rect">
            <a:avLst/>
          </a:prstGeom>
        </p:spPr>
        <p:txBody>
          <a:bodyPr vert="horz" wrap="square" lIns="0" tIns="13335" rIns="0" bIns="0" rtlCol="0">
            <a:spAutoFit/>
          </a:bodyPr>
          <a:lstStyle/>
          <a:p>
            <a:pPr marL="12700">
              <a:lnSpc>
                <a:spcPct val="100000"/>
              </a:lnSpc>
              <a:spcBef>
                <a:spcPts val="105"/>
              </a:spcBef>
            </a:pPr>
            <a:r>
              <a:rPr b="1" dirty="0"/>
              <a:t>Whole Circle Bearing</a:t>
            </a:r>
            <a:r>
              <a:rPr b="1" spc="-90" dirty="0"/>
              <a:t> </a:t>
            </a:r>
            <a:r>
              <a:rPr b="1" dirty="0"/>
              <a:t>(WCB</a:t>
            </a:r>
            <a:r>
              <a:rPr dirty="0"/>
              <a:t>)</a:t>
            </a:r>
          </a:p>
        </p:txBody>
      </p:sp>
      <p:sp>
        <p:nvSpPr>
          <p:cNvPr id="3" name="object 3"/>
          <p:cNvSpPr txBox="1"/>
          <p:nvPr/>
        </p:nvSpPr>
        <p:spPr>
          <a:xfrm>
            <a:off x="586740" y="1182903"/>
            <a:ext cx="7973059" cy="1490152"/>
          </a:xfrm>
          <a:prstGeom prst="rect">
            <a:avLst/>
          </a:prstGeom>
        </p:spPr>
        <p:txBody>
          <a:bodyPr vert="horz" wrap="square" lIns="0" tIns="12700" rIns="0" bIns="0" rtlCol="0">
            <a:spAutoFit/>
          </a:bodyPr>
          <a:lstStyle/>
          <a:p>
            <a:pPr marL="38100" marR="30480" algn="just">
              <a:spcBef>
                <a:spcPts val="100"/>
              </a:spcBef>
            </a:pPr>
            <a:r>
              <a:rPr sz="2400" spc="-5" dirty="0">
                <a:latin typeface="Times New Roman"/>
                <a:cs typeface="Times New Roman"/>
              </a:rPr>
              <a:t>The complete circle </a:t>
            </a:r>
            <a:r>
              <a:rPr sz="2400" dirty="0">
                <a:latin typeface="Times New Roman"/>
                <a:cs typeface="Times New Roman"/>
              </a:rPr>
              <a:t>of </a:t>
            </a:r>
            <a:r>
              <a:rPr sz="2400" spc="-5" dirty="0">
                <a:latin typeface="Times New Roman"/>
                <a:cs typeface="Times New Roman"/>
              </a:rPr>
              <a:t>angular measurement starts with north as </a:t>
            </a:r>
            <a:r>
              <a:rPr sz="2400" spc="5" dirty="0">
                <a:latin typeface="Times New Roman"/>
                <a:cs typeface="Times New Roman"/>
              </a:rPr>
              <a:t>0</a:t>
            </a:r>
            <a:r>
              <a:rPr sz="2400" spc="7" baseline="24904" dirty="0">
                <a:latin typeface="Times New Roman"/>
                <a:cs typeface="Times New Roman"/>
              </a:rPr>
              <a:t>o  </a:t>
            </a:r>
            <a:r>
              <a:rPr sz="2400" spc="-5" dirty="0">
                <a:latin typeface="Times New Roman"/>
                <a:cs typeface="Times New Roman"/>
              </a:rPr>
              <a:t>and ends at north at </a:t>
            </a:r>
            <a:r>
              <a:rPr sz="2400" dirty="0">
                <a:latin typeface="Times New Roman"/>
                <a:cs typeface="Times New Roman"/>
              </a:rPr>
              <a:t>360</a:t>
            </a:r>
            <a:r>
              <a:rPr sz="2400" baseline="24904" dirty="0">
                <a:latin typeface="Times New Roman"/>
                <a:cs typeface="Times New Roman"/>
              </a:rPr>
              <a:t>o</a:t>
            </a:r>
            <a:r>
              <a:rPr sz="2400" dirty="0">
                <a:latin typeface="Times New Roman"/>
                <a:cs typeface="Times New Roman"/>
              </a:rPr>
              <a:t>. </a:t>
            </a:r>
            <a:r>
              <a:rPr sz="2400" spc="-5" dirty="0">
                <a:latin typeface="Times New Roman"/>
                <a:cs typeface="Times New Roman"/>
              </a:rPr>
              <a:t>The bearing </a:t>
            </a:r>
            <a:r>
              <a:rPr sz="2400" dirty="0">
                <a:latin typeface="Times New Roman"/>
                <a:cs typeface="Times New Roman"/>
              </a:rPr>
              <a:t>of </a:t>
            </a:r>
            <a:r>
              <a:rPr sz="2400" spc="-5" dirty="0">
                <a:latin typeface="Times New Roman"/>
                <a:cs typeface="Times New Roman"/>
              </a:rPr>
              <a:t>line directly obtained </a:t>
            </a:r>
            <a:r>
              <a:rPr sz="2400" spc="-15" dirty="0">
                <a:latin typeface="Times New Roman"/>
                <a:cs typeface="Times New Roman"/>
              </a:rPr>
              <a:t>by  </a:t>
            </a:r>
            <a:r>
              <a:rPr sz="2400" spc="-5" dirty="0">
                <a:latin typeface="Times New Roman"/>
                <a:cs typeface="Times New Roman"/>
              </a:rPr>
              <a:t>magnetic needle </a:t>
            </a:r>
            <a:r>
              <a:rPr sz="2400" dirty="0">
                <a:latin typeface="Times New Roman"/>
                <a:cs typeface="Times New Roman"/>
              </a:rPr>
              <a:t>ranging from </a:t>
            </a:r>
            <a:r>
              <a:rPr sz="2400" spc="5" dirty="0">
                <a:latin typeface="Times New Roman"/>
                <a:cs typeface="Times New Roman"/>
              </a:rPr>
              <a:t>0</a:t>
            </a:r>
            <a:r>
              <a:rPr sz="2400" spc="7" baseline="24904" dirty="0">
                <a:latin typeface="Times New Roman"/>
                <a:cs typeface="Times New Roman"/>
              </a:rPr>
              <a:t>o </a:t>
            </a:r>
            <a:r>
              <a:rPr sz="2400" spc="-5" dirty="0">
                <a:latin typeface="Times New Roman"/>
                <a:cs typeface="Times New Roman"/>
              </a:rPr>
              <a:t>to </a:t>
            </a:r>
            <a:r>
              <a:rPr sz="2400" dirty="0">
                <a:latin typeface="Times New Roman"/>
                <a:cs typeface="Times New Roman"/>
              </a:rPr>
              <a:t>360</a:t>
            </a:r>
            <a:r>
              <a:rPr sz="2400" baseline="24904" dirty="0">
                <a:latin typeface="Times New Roman"/>
                <a:cs typeface="Times New Roman"/>
              </a:rPr>
              <a:t>o </a:t>
            </a:r>
            <a:r>
              <a:rPr sz="2400" spc="-5" dirty="0">
                <a:latin typeface="Times New Roman"/>
                <a:cs typeface="Times New Roman"/>
              </a:rPr>
              <a:t>is called whole </a:t>
            </a:r>
            <a:r>
              <a:rPr sz="2400" spc="-15" dirty="0">
                <a:latin typeface="Times New Roman"/>
                <a:cs typeface="Times New Roman"/>
              </a:rPr>
              <a:t>circle </a:t>
            </a:r>
            <a:r>
              <a:rPr sz="2400" spc="-10" dirty="0">
                <a:latin typeface="Times New Roman"/>
                <a:cs typeface="Times New Roman"/>
              </a:rPr>
              <a:t>bearing  </a:t>
            </a:r>
            <a:r>
              <a:rPr sz="2400" spc="-5" dirty="0">
                <a:latin typeface="Times New Roman"/>
                <a:cs typeface="Times New Roman"/>
              </a:rPr>
              <a:t>as shown in Figure.</a:t>
            </a:r>
            <a:endParaRPr sz="2400" dirty="0">
              <a:latin typeface="Times New Roman"/>
              <a:cs typeface="Times New Roman"/>
            </a:endParaRPr>
          </a:p>
        </p:txBody>
      </p:sp>
      <p:sp>
        <p:nvSpPr>
          <p:cNvPr id="4" name="object 4"/>
          <p:cNvSpPr/>
          <p:nvPr/>
        </p:nvSpPr>
        <p:spPr>
          <a:xfrm>
            <a:off x="5530921" y="3124199"/>
            <a:ext cx="3102795" cy="2800953"/>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32</a:t>
            </a:fld>
            <a:endParaRPr dirty="0"/>
          </a:p>
        </p:txBody>
      </p:sp>
      <p:sp>
        <p:nvSpPr>
          <p:cNvPr id="2" name="object 2"/>
          <p:cNvSpPr txBox="1">
            <a:spLocks noGrp="1"/>
          </p:cNvSpPr>
          <p:nvPr>
            <p:ph type="title"/>
          </p:nvPr>
        </p:nvSpPr>
        <p:spPr>
          <a:xfrm>
            <a:off x="612140" y="530097"/>
            <a:ext cx="8150860" cy="505908"/>
          </a:xfrm>
          <a:prstGeom prst="rect">
            <a:avLst/>
          </a:prstGeom>
        </p:spPr>
        <p:txBody>
          <a:bodyPr vert="horz" wrap="square" lIns="0" tIns="13335" rIns="0" bIns="0" rtlCol="0">
            <a:spAutoFit/>
          </a:bodyPr>
          <a:lstStyle/>
          <a:p>
            <a:pPr marL="12700">
              <a:lnSpc>
                <a:spcPct val="100000"/>
              </a:lnSpc>
              <a:spcBef>
                <a:spcPts val="105"/>
              </a:spcBef>
            </a:pPr>
            <a:r>
              <a:rPr b="1" dirty="0"/>
              <a:t>Quadrental</a:t>
            </a:r>
            <a:r>
              <a:rPr b="1" spc="-85" dirty="0"/>
              <a:t> </a:t>
            </a:r>
            <a:r>
              <a:rPr b="1" dirty="0" smtClean="0"/>
              <a:t>system</a:t>
            </a:r>
            <a:r>
              <a:rPr lang="en-US" b="1" dirty="0"/>
              <a:t> or Reduced Bearing</a:t>
            </a:r>
            <a:r>
              <a:rPr lang="en-US" b="1" spc="-90" dirty="0"/>
              <a:t> </a:t>
            </a:r>
            <a:r>
              <a:rPr lang="en-US" b="1" dirty="0"/>
              <a:t>(RB)</a:t>
            </a:r>
            <a:endParaRPr b="1" dirty="0"/>
          </a:p>
        </p:txBody>
      </p:sp>
      <p:sp>
        <p:nvSpPr>
          <p:cNvPr id="3" name="object 3"/>
          <p:cNvSpPr txBox="1"/>
          <p:nvPr/>
        </p:nvSpPr>
        <p:spPr>
          <a:xfrm>
            <a:off x="612140" y="1563475"/>
            <a:ext cx="7768590" cy="2562881"/>
          </a:xfrm>
          <a:prstGeom prst="rect">
            <a:avLst/>
          </a:prstGeom>
        </p:spPr>
        <p:txBody>
          <a:bodyPr vert="horz" wrap="square" lIns="0" tIns="13335" rIns="0" bIns="0" rtlCol="0">
            <a:spAutoFit/>
          </a:bodyPr>
          <a:lstStyle/>
          <a:p>
            <a:pPr marL="12700" marR="5080" algn="just">
              <a:spcBef>
                <a:spcPts val="105"/>
              </a:spcBef>
            </a:pPr>
            <a:r>
              <a:rPr sz="2000" spc="-5" dirty="0">
                <a:latin typeface="Times New Roman"/>
                <a:cs typeface="Times New Roman"/>
              </a:rPr>
              <a:t>In this system, the </a:t>
            </a:r>
            <a:r>
              <a:rPr sz="2000" dirty="0">
                <a:latin typeface="Times New Roman"/>
                <a:cs typeface="Times New Roman"/>
              </a:rPr>
              <a:t>bearing </a:t>
            </a:r>
            <a:r>
              <a:rPr sz="2000" spc="-5" dirty="0">
                <a:latin typeface="Times New Roman"/>
                <a:cs typeface="Times New Roman"/>
              </a:rPr>
              <a:t>of a line is measured clockwise or  counterclockwise </a:t>
            </a:r>
            <a:r>
              <a:rPr sz="2000" dirty="0">
                <a:latin typeface="Times New Roman"/>
                <a:cs typeface="Times New Roman"/>
              </a:rPr>
              <a:t>from the </a:t>
            </a:r>
            <a:r>
              <a:rPr sz="2000" spc="-5" dirty="0">
                <a:latin typeface="Times New Roman"/>
                <a:cs typeface="Times New Roman"/>
              </a:rPr>
              <a:t>north point </a:t>
            </a:r>
            <a:r>
              <a:rPr sz="2000" dirty="0">
                <a:latin typeface="Times New Roman"/>
                <a:cs typeface="Times New Roman"/>
              </a:rPr>
              <a:t>or </a:t>
            </a:r>
            <a:r>
              <a:rPr sz="2000" spc="-5" dirty="0">
                <a:latin typeface="Times New Roman"/>
                <a:cs typeface="Times New Roman"/>
              </a:rPr>
              <a:t>the south point whichever  is nearer the line, toward the </a:t>
            </a:r>
            <a:r>
              <a:rPr sz="2000" spc="-10" dirty="0">
                <a:latin typeface="Times New Roman"/>
                <a:cs typeface="Times New Roman"/>
              </a:rPr>
              <a:t>east </a:t>
            </a:r>
            <a:r>
              <a:rPr sz="2000" dirty="0">
                <a:latin typeface="Times New Roman"/>
                <a:cs typeface="Times New Roman"/>
              </a:rPr>
              <a:t>or </a:t>
            </a:r>
            <a:r>
              <a:rPr sz="2000" spc="-5" dirty="0">
                <a:latin typeface="Times New Roman"/>
                <a:cs typeface="Times New Roman"/>
              </a:rPr>
              <a:t>west. In this system, the bearing  is reckoned from 0° to 90° in each</a:t>
            </a:r>
            <a:r>
              <a:rPr sz="2000" spc="25" dirty="0">
                <a:latin typeface="Times New Roman"/>
                <a:cs typeface="Times New Roman"/>
              </a:rPr>
              <a:t> </a:t>
            </a:r>
            <a:r>
              <a:rPr sz="2000" dirty="0">
                <a:latin typeface="Times New Roman"/>
                <a:cs typeface="Times New Roman"/>
              </a:rPr>
              <a:t>quadrant</a:t>
            </a:r>
            <a:r>
              <a:rPr sz="2000" dirty="0" smtClean="0">
                <a:latin typeface="Times New Roman"/>
                <a:cs typeface="Times New Roman"/>
              </a:rPr>
              <a:t>.</a:t>
            </a:r>
            <a:endParaRPr lang="en-US" sz="2000" dirty="0" smtClean="0">
              <a:latin typeface="Times New Roman"/>
              <a:cs typeface="Times New Roman"/>
            </a:endParaRPr>
          </a:p>
          <a:p>
            <a:pPr marL="12700" marR="5080" algn="just">
              <a:spcBef>
                <a:spcPts val="105"/>
              </a:spcBef>
            </a:pPr>
            <a:r>
              <a:rPr lang="en-US" sz="2000" spc="-5" dirty="0">
                <a:latin typeface="Times New Roman"/>
                <a:cs typeface="Times New Roman"/>
              </a:rPr>
              <a:t>The more convenient way to understand the direction </a:t>
            </a:r>
            <a:r>
              <a:rPr lang="en-US" sz="2000" dirty="0">
                <a:latin typeface="Times New Roman"/>
                <a:cs typeface="Times New Roman"/>
              </a:rPr>
              <a:t>of </a:t>
            </a:r>
            <a:r>
              <a:rPr lang="en-US" sz="2000" spc="-5" dirty="0">
                <a:latin typeface="Times New Roman"/>
                <a:cs typeface="Times New Roman"/>
              </a:rPr>
              <a:t>a survey line  is to represent </a:t>
            </a:r>
            <a:r>
              <a:rPr lang="en-US" sz="2000" dirty="0">
                <a:latin typeface="Times New Roman"/>
                <a:cs typeface="Times New Roman"/>
              </a:rPr>
              <a:t>the </a:t>
            </a:r>
            <a:r>
              <a:rPr lang="en-US" sz="2000" spc="-5" dirty="0">
                <a:latin typeface="Times New Roman"/>
                <a:cs typeface="Times New Roman"/>
              </a:rPr>
              <a:t>bearing </a:t>
            </a:r>
            <a:r>
              <a:rPr lang="en-US" sz="2000" spc="-10" dirty="0">
                <a:latin typeface="Times New Roman"/>
                <a:cs typeface="Times New Roman"/>
              </a:rPr>
              <a:t>on </a:t>
            </a:r>
            <a:r>
              <a:rPr lang="en-US" sz="2000" spc="-5" dirty="0">
                <a:latin typeface="Times New Roman"/>
                <a:cs typeface="Times New Roman"/>
              </a:rPr>
              <a:t>a </a:t>
            </a:r>
            <a:r>
              <a:rPr lang="en-US" sz="2000" spc="-5" dirty="0" err="1">
                <a:latin typeface="Times New Roman"/>
                <a:cs typeface="Times New Roman"/>
              </a:rPr>
              <a:t>quadrantal</a:t>
            </a:r>
            <a:r>
              <a:rPr lang="en-US" sz="2000" spc="-5" dirty="0">
                <a:latin typeface="Times New Roman"/>
                <a:cs typeface="Times New Roman"/>
              </a:rPr>
              <a:t> system. The angle is  measured </a:t>
            </a:r>
            <a:r>
              <a:rPr lang="en-US" sz="2000" dirty="0">
                <a:latin typeface="Times New Roman"/>
                <a:cs typeface="Times New Roman"/>
              </a:rPr>
              <a:t>with </a:t>
            </a:r>
            <a:r>
              <a:rPr lang="en-US" sz="2000" spc="-5" dirty="0">
                <a:latin typeface="Times New Roman"/>
                <a:cs typeface="Times New Roman"/>
              </a:rPr>
              <a:t>respect to N–S </a:t>
            </a:r>
            <a:r>
              <a:rPr lang="en-US" sz="2000" dirty="0">
                <a:latin typeface="Times New Roman"/>
                <a:cs typeface="Times New Roman"/>
              </a:rPr>
              <a:t>line </a:t>
            </a:r>
            <a:r>
              <a:rPr lang="en-US" sz="2000" spc="-5" dirty="0">
                <a:latin typeface="Times New Roman"/>
                <a:cs typeface="Times New Roman"/>
              </a:rPr>
              <a:t>towards </a:t>
            </a:r>
            <a:r>
              <a:rPr lang="en-US" sz="2000" spc="-10" dirty="0">
                <a:latin typeface="Times New Roman"/>
                <a:cs typeface="Times New Roman"/>
              </a:rPr>
              <a:t>east </a:t>
            </a:r>
            <a:r>
              <a:rPr lang="en-US" sz="2000" dirty="0">
                <a:latin typeface="Times New Roman"/>
                <a:cs typeface="Times New Roman"/>
              </a:rPr>
              <a:t>or </a:t>
            </a:r>
            <a:r>
              <a:rPr lang="en-US" sz="2000" spc="-5" dirty="0">
                <a:latin typeface="Times New Roman"/>
                <a:cs typeface="Times New Roman"/>
              </a:rPr>
              <a:t>west as shown in  Figure.</a:t>
            </a:r>
            <a:endParaRPr lang="en-US" sz="2000" dirty="0">
              <a:latin typeface="Times New Roman"/>
              <a:cs typeface="Times New Roman"/>
            </a:endParaRPr>
          </a:p>
          <a:p>
            <a:pPr marL="12700" marR="5080" algn="just">
              <a:spcBef>
                <a:spcPts val="105"/>
              </a:spcBef>
            </a:pPr>
            <a:endParaRPr sz="2400" dirty="0">
              <a:latin typeface="Times New Roman"/>
              <a:cs typeface="Times New Roman"/>
            </a:endParaRPr>
          </a:p>
        </p:txBody>
      </p:sp>
      <p:pic>
        <p:nvPicPr>
          <p:cNvPr id="4" name="Picture 3"/>
          <p:cNvPicPr>
            <a:picLocks noChangeAspect="1"/>
          </p:cNvPicPr>
          <p:nvPr/>
        </p:nvPicPr>
        <p:blipFill>
          <a:blip r:embed="rId2"/>
          <a:stretch>
            <a:fillRect/>
          </a:stretch>
        </p:blipFill>
        <p:spPr>
          <a:xfrm>
            <a:off x="4343400" y="3886201"/>
            <a:ext cx="3353025" cy="2513178"/>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e bearing and Back bearing&#10;The bearing of a line measured in the forward direction of the survey&#10;lines is called the ‘f..."/>
          <p:cNvPicPr>
            <a:picLocks noChangeAspect="1" noChangeArrowheads="1"/>
          </p:cNvPicPr>
          <p:nvPr/>
        </p:nvPicPr>
        <p:blipFill rotWithShape="1">
          <a:blip r:embed="rId2">
            <a:extLst>
              <a:ext uri="{28A0092B-C50C-407E-A947-70E740481C1C}">
                <a14:useLocalDpi xmlns:a14="http://schemas.microsoft.com/office/drawing/2010/main" val="0"/>
              </a:ext>
            </a:extLst>
          </a:blip>
          <a:srcRect b="59929"/>
          <a:stretch/>
        </p:blipFill>
        <p:spPr bwMode="auto">
          <a:xfrm>
            <a:off x="609600" y="533400"/>
            <a:ext cx="80010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623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7781899" cy="492443"/>
          </a:xfrm>
        </p:spPr>
        <p:txBody>
          <a:bodyPr/>
          <a:lstStyle/>
          <a:p>
            <a:pPr algn="ctr"/>
            <a:r>
              <a:rPr lang="en-US" b="1" dirty="0"/>
              <a:t>Magnetic Declination</a:t>
            </a:r>
            <a:endParaRPr lang="en-US" dirty="0"/>
          </a:p>
        </p:txBody>
      </p:sp>
    </p:spTree>
    <p:extLst>
      <p:ext uri="{BB962C8B-B14F-4D97-AF65-F5344CB8AC3E}">
        <p14:creationId xmlns:p14="http://schemas.microsoft.com/office/powerpoint/2010/main" val="2827648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81899" cy="5539978"/>
          </a:xfrm>
        </p:spPr>
        <p:txBody>
          <a:bodyPr/>
          <a:lstStyle/>
          <a:p>
            <a:pPr algn="l"/>
            <a:r>
              <a:rPr lang="en-US" b="1" dirty="0" smtClean="0"/>
              <a:t>Magnetic Declination And Its Variations </a:t>
            </a:r>
            <a:r>
              <a:rPr lang="en-US" dirty="0"/>
              <a:t/>
            </a:r>
            <a:br>
              <a:rPr lang="en-US" dirty="0"/>
            </a:br>
            <a:r>
              <a:rPr lang="en-US" sz="2400" dirty="0" smtClean="0"/>
              <a:t/>
            </a:r>
            <a:br>
              <a:rPr lang="en-US" sz="2400" dirty="0" smtClean="0"/>
            </a:br>
            <a:r>
              <a:rPr lang="en-US" sz="2400" dirty="0" smtClean="0"/>
              <a:t>The horizontal angle between true north and magnetic north at the time of observation is defined as magnetic declination. </a:t>
            </a:r>
            <a:r>
              <a:rPr lang="en-US" sz="2400" dirty="0"/>
              <a:t/>
            </a:r>
            <a:br>
              <a:rPr lang="en-US" sz="2400" dirty="0"/>
            </a:br>
            <a:r>
              <a:rPr lang="en-US" sz="2800" dirty="0" smtClean="0"/>
              <a:t/>
            </a:r>
            <a:br>
              <a:rPr lang="en-US" sz="2800" dirty="0" smtClean="0"/>
            </a:br>
            <a:r>
              <a:rPr lang="en-US" sz="2800" b="1" dirty="0"/>
              <a:t>Variation in Magnetic </a:t>
            </a:r>
            <a:r>
              <a:rPr lang="en-US" sz="2800" b="1" dirty="0" smtClean="0"/>
              <a:t>Declination</a:t>
            </a:r>
            <a:br>
              <a:rPr lang="en-US" sz="2800" b="1" dirty="0" smtClean="0"/>
            </a:br>
            <a:r>
              <a:rPr lang="en-US" sz="2800" dirty="0"/>
              <a:t/>
            </a:r>
            <a:br>
              <a:rPr lang="en-US" sz="2800" dirty="0"/>
            </a:br>
            <a:r>
              <a:rPr lang="en-US" sz="2400" dirty="0" smtClean="0"/>
              <a:t>The </a:t>
            </a:r>
            <a:r>
              <a:rPr lang="en-US" sz="2400" dirty="0"/>
              <a:t>declination at any place keeps on changing from time to time. These variations may be classified as follows:</a:t>
            </a:r>
            <a:br>
              <a:rPr lang="en-US" sz="2400" dirty="0"/>
            </a:br>
            <a:r>
              <a:rPr lang="en-US" sz="2400" dirty="0" smtClean="0"/>
              <a:t>Secular </a:t>
            </a:r>
            <a:r>
              <a:rPr lang="en-US" sz="2400" dirty="0"/>
              <a:t>Variation </a:t>
            </a:r>
            <a:br>
              <a:rPr lang="en-US" sz="2400" dirty="0"/>
            </a:br>
            <a:r>
              <a:rPr lang="en-US" sz="2400" dirty="0"/>
              <a:t>Annual Variation </a:t>
            </a:r>
            <a:br>
              <a:rPr lang="en-US" sz="2400" dirty="0"/>
            </a:br>
            <a:r>
              <a:rPr lang="en-US" sz="2400" dirty="0"/>
              <a:t>Diurnal Variation </a:t>
            </a:r>
            <a:br>
              <a:rPr lang="en-US" sz="2400" dirty="0"/>
            </a:br>
            <a:r>
              <a:rPr lang="en-US" sz="2400" dirty="0"/>
              <a:t>Irregular Variation </a:t>
            </a:r>
            <a:br>
              <a:rPr lang="en-US" sz="2400" dirty="0"/>
            </a:br>
            <a:endParaRPr lang="en-US" sz="2800" dirty="0"/>
          </a:p>
        </p:txBody>
      </p:sp>
      <p:sp>
        <p:nvSpPr>
          <p:cNvPr id="3" name="Text Placeholder 2"/>
          <p:cNvSpPr>
            <a:spLocks noGrp="1"/>
          </p:cNvSpPr>
          <p:nvPr>
            <p:ph type="body" idx="1"/>
          </p:nvPr>
        </p:nvSpPr>
        <p:spPr>
          <a:xfrm>
            <a:off x="648334" y="1328292"/>
            <a:ext cx="7847330" cy="738664"/>
          </a:xfrm>
        </p:spPr>
        <p:txBody>
          <a:bodyPr/>
          <a:lstStyle/>
          <a:p>
            <a:endParaRPr lang="en-US" dirty="0" smtClean="0"/>
          </a:p>
          <a:p>
            <a:endParaRPr lang="en-US" dirty="0"/>
          </a:p>
        </p:txBody>
      </p:sp>
    </p:spTree>
    <p:extLst>
      <p:ext uri="{BB962C8B-B14F-4D97-AF65-F5344CB8AC3E}">
        <p14:creationId xmlns:p14="http://schemas.microsoft.com/office/powerpoint/2010/main" val="3090236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95400"/>
            <a:ext cx="7847330" cy="5293757"/>
          </a:xfrm>
        </p:spPr>
        <p:txBody>
          <a:bodyPr/>
          <a:lstStyle/>
          <a:p>
            <a:pPr marL="514350" indent="-514350">
              <a:buFont typeface="+mj-lt"/>
              <a:buAutoNum type="arabicPeriod"/>
            </a:pPr>
            <a:r>
              <a:rPr lang="en-US" sz="2800" b="1" dirty="0"/>
              <a:t>Secular </a:t>
            </a:r>
            <a:r>
              <a:rPr lang="en-US" sz="2800" b="1" dirty="0" smtClean="0"/>
              <a:t>Variation</a:t>
            </a:r>
          </a:p>
          <a:p>
            <a:pPr algn="just"/>
            <a:r>
              <a:rPr lang="en-US" dirty="0" smtClean="0"/>
              <a:t>The </a:t>
            </a:r>
            <a:r>
              <a:rPr lang="en-US" dirty="0"/>
              <a:t>magnetic meridian swings like a pendulum. It swings in one direction for about 100-150 years, gradually comes to rest, and then swings in other direction. This is known as secular variation. </a:t>
            </a:r>
            <a:endParaRPr lang="en-US" dirty="0" smtClean="0"/>
          </a:p>
          <a:p>
            <a:endParaRPr lang="en-US" dirty="0" smtClean="0"/>
          </a:p>
          <a:p>
            <a:r>
              <a:rPr lang="en-US" sz="2800" b="1" dirty="0"/>
              <a:t> </a:t>
            </a:r>
            <a:r>
              <a:rPr lang="en-US" sz="2800" b="1" dirty="0" smtClean="0"/>
              <a:t>2.  Annual Variation</a:t>
            </a:r>
          </a:p>
          <a:p>
            <a:pPr algn="just"/>
            <a:r>
              <a:rPr lang="en-US" dirty="0" smtClean="0"/>
              <a:t>It is the change in the declination at a place over a period of 1 year. It is caused because of the rotation of earth about sun. It is found that the annual variation is about 1-2 min. </a:t>
            </a:r>
          </a:p>
          <a:p>
            <a:pPr algn="just"/>
            <a:endParaRPr lang="en-US" dirty="0" smtClean="0"/>
          </a:p>
          <a:p>
            <a:pPr algn="just"/>
            <a:endParaRPr lang="en-US" dirty="0"/>
          </a:p>
          <a:p>
            <a:endParaRPr lang="en-US" dirty="0" smtClean="0"/>
          </a:p>
          <a:p>
            <a:endParaRPr lang="en-US" dirty="0"/>
          </a:p>
        </p:txBody>
      </p:sp>
    </p:spTree>
    <p:extLst>
      <p:ext uri="{BB962C8B-B14F-4D97-AF65-F5344CB8AC3E}">
        <p14:creationId xmlns:p14="http://schemas.microsoft.com/office/powerpoint/2010/main" val="1156148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8334" y="1328292"/>
            <a:ext cx="7847330" cy="2954655"/>
          </a:xfrm>
        </p:spPr>
        <p:txBody>
          <a:bodyPr/>
          <a:lstStyle/>
          <a:p>
            <a:pPr marL="457200" indent="-457200">
              <a:buFont typeface="+mj-lt"/>
              <a:buAutoNum type="arabicPeriod" startAt="3"/>
            </a:pPr>
            <a:r>
              <a:rPr lang="en-US" b="1" dirty="0"/>
              <a:t>Irregular </a:t>
            </a:r>
            <a:r>
              <a:rPr lang="en-US" b="1" dirty="0" smtClean="0"/>
              <a:t>Variation</a:t>
            </a:r>
          </a:p>
          <a:p>
            <a:r>
              <a:rPr lang="en-US" dirty="0" smtClean="0"/>
              <a:t>The variation caused due to magnetic disturbances or storms are listed under irregular variation.  </a:t>
            </a:r>
          </a:p>
          <a:p>
            <a:endParaRPr lang="en-US" dirty="0" smtClean="0"/>
          </a:p>
          <a:p>
            <a:pPr marL="457200" indent="-457200">
              <a:buFont typeface="+mj-lt"/>
              <a:buAutoNum type="arabicPeriod" startAt="4"/>
            </a:pPr>
            <a:r>
              <a:rPr lang="en-US" b="1" dirty="0" smtClean="0"/>
              <a:t>Diurnal </a:t>
            </a:r>
            <a:r>
              <a:rPr lang="en-US" b="1" dirty="0"/>
              <a:t>Variation </a:t>
            </a:r>
            <a:endParaRPr lang="en-US" b="1" dirty="0" smtClean="0"/>
          </a:p>
          <a:p>
            <a:r>
              <a:rPr lang="en-US" dirty="0" smtClean="0"/>
              <a:t>It is the change in the declination at a place in 24 hr. It is due to the rotation of earth about its own axis.</a:t>
            </a:r>
            <a:endParaRPr lang="en-US" dirty="0"/>
          </a:p>
          <a:p>
            <a:endParaRPr lang="en-US" dirty="0"/>
          </a:p>
        </p:txBody>
      </p:sp>
    </p:spTree>
    <p:extLst>
      <p:ext uri="{BB962C8B-B14F-4D97-AF65-F5344CB8AC3E}">
        <p14:creationId xmlns:p14="http://schemas.microsoft.com/office/powerpoint/2010/main" val="60912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
        <p:nvSpPr>
          <p:cNvPr id="2" name="object 2"/>
          <p:cNvSpPr txBox="1">
            <a:spLocks noGrp="1"/>
          </p:cNvSpPr>
          <p:nvPr>
            <p:ph type="title"/>
          </p:nvPr>
        </p:nvSpPr>
        <p:spPr>
          <a:xfrm>
            <a:off x="2986785" y="415797"/>
            <a:ext cx="3169285" cy="513715"/>
          </a:xfrm>
          <a:prstGeom prst="rect">
            <a:avLst/>
          </a:prstGeom>
        </p:spPr>
        <p:txBody>
          <a:bodyPr vert="horz" wrap="square" lIns="0" tIns="13335" rIns="0" bIns="0" rtlCol="0">
            <a:spAutoFit/>
          </a:bodyPr>
          <a:lstStyle/>
          <a:p>
            <a:pPr marL="12700">
              <a:lnSpc>
                <a:spcPct val="100000"/>
              </a:lnSpc>
              <a:spcBef>
                <a:spcPts val="105"/>
              </a:spcBef>
            </a:pPr>
            <a:r>
              <a:rPr b="1" dirty="0">
                <a:latin typeface="Times New Roman"/>
                <a:cs typeface="Times New Roman"/>
              </a:rPr>
              <a:t>Types of</a:t>
            </a:r>
            <a:r>
              <a:rPr b="1" spc="-60" dirty="0">
                <a:latin typeface="Times New Roman"/>
                <a:cs typeface="Times New Roman"/>
              </a:rPr>
              <a:t> </a:t>
            </a:r>
            <a:r>
              <a:rPr b="1" dirty="0">
                <a:latin typeface="Times New Roman"/>
                <a:cs typeface="Times New Roman"/>
              </a:rPr>
              <a:t>Traverse</a:t>
            </a:r>
          </a:p>
        </p:txBody>
      </p:sp>
      <p:sp>
        <p:nvSpPr>
          <p:cNvPr id="3" name="object 3"/>
          <p:cNvSpPr txBox="1"/>
          <p:nvPr/>
        </p:nvSpPr>
        <p:spPr>
          <a:xfrm>
            <a:off x="1069644" y="1732229"/>
            <a:ext cx="3494404" cy="1501140"/>
          </a:xfrm>
          <a:prstGeom prst="rect">
            <a:avLst/>
          </a:prstGeom>
        </p:spPr>
        <p:txBody>
          <a:bodyPr vert="horz" wrap="square" lIns="0" tIns="12065" rIns="0" bIns="0" rtlCol="0">
            <a:spAutoFit/>
          </a:bodyPr>
          <a:lstStyle/>
          <a:p>
            <a:pPr marL="12700">
              <a:lnSpc>
                <a:spcPct val="100000"/>
              </a:lnSpc>
              <a:spcBef>
                <a:spcPts val="95"/>
              </a:spcBef>
            </a:pPr>
            <a:r>
              <a:rPr sz="2200" spc="-5" dirty="0">
                <a:latin typeface="Times New Roman"/>
                <a:cs typeface="Times New Roman"/>
              </a:rPr>
              <a:t>There are two </a:t>
            </a:r>
            <a:r>
              <a:rPr sz="2200" dirty="0">
                <a:latin typeface="Times New Roman"/>
                <a:cs typeface="Times New Roman"/>
              </a:rPr>
              <a:t>types </a:t>
            </a:r>
            <a:r>
              <a:rPr sz="2200" spc="-5" dirty="0">
                <a:latin typeface="Times New Roman"/>
                <a:cs typeface="Times New Roman"/>
              </a:rPr>
              <a:t>of</a:t>
            </a:r>
            <a:r>
              <a:rPr sz="2200" spc="10" dirty="0">
                <a:latin typeface="Times New Roman"/>
                <a:cs typeface="Times New Roman"/>
              </a:rPr>
              <a:t> </a:t>
            </a:r>
            <a:r>
              <a:rPr sz="2200" spc="-5" dirty="0">
                <a:latin typeface="Times New Roman"/>
                <a:cs typeface="Times New Roman"/>
              </a:rPr>
              <a:t>traverse</a:t>
            </a:r>
            <a:endParaRPr sz="2200" dirty="0">
              <a:latin typeface="Times New Roman"/>
              <a:cs typeface="Times New Roman"/>
            </a:endParaRPr>
          </a:p>
          <a:p>
            <a:pPr marL="354965" indent="-342900">
              <a:lnSpc>
                <a:spcPct val="100000"/>
              </a:lnSpc>
              <a:spcBef>
                <a:spcPts val="1855"/>
              </a:spcBef>
              <a:buFont typeface="Arial"/>
              <a:buChar char="•"/>
              <a:tabLst>
                <a:tab pos="354965" algn="l"/>
                <a:tab pos="355600" algn="l"/>
              </a:tabLst>
            </a:pPr>
            <a:r>
              <a:rPr sz="2200" spc="-5" dirty="0">
                <a:latin typeface="Times New Roman"/>
                <a:cs typeface="Times New Roman"/>
              </a:rPr>
              <a:t>Open</a:t>
            </a:r>
            <a:r>
              <a:rPr sz="2200" dirty="0">
                <a:latin typeface="Times New Roman"/>
                <a:cs typeface="Times New Roman"/>
              </a:rPr>
              <a:t> </a:t>
            </a:r>
            <a:r>
              <a:rPr sz="2200" spc="-5" dirty="0">
                <a:latin typeface="Times New Roman"/>
                <a:cs typeface="Times New Roman"/>
              </a:rPr>
              <a:t>traverse</a:t>
            </a:r>
            <a:endParaRPr sz="2200" dirty="0">
              <a:latin typeface="Times New Roman"/>
              <a:cs typeface="Times New Roman"/>
            </a:endParaRPr>
          </a:p>
          <a:p>
            <a:pPr marL="354965" indent="-342900">
              <a:lnSpc>
                <a:spcPct val="100000"/>
              </a:lnSpc>
              <a:spcBef>
                <a:spcPts val="1845"/>
              </a:spcBef>
              <a:buFont typeface="Arial"/>
              <a:buChar char="•"/>
              <a:tabLst>
                <a:tab pos="354965" algn="l"/>
                <a:tab pos="355600" algn="l"/>
              </a:tabLst>
            </a:pPr>
            <a:r>
              <a:rPr sz="2200" spc="-5" dirty="0">
                <a:latin typeface="Times New Roman"/>
                <a:cs typeface="Times New Roman"/>
              </a:rPr>
              <a:t>Closed</a:t>
            </a:r>
            <a:r>
              <a:rPr sz="2200" spc="-15" dirty="0">
                <a:latin typeface="Times New Roman"/>
                <a:cs typeface="Times New Roman"/>
              </a:rPr>
              <a:t> </a:t>
            </a:r>
            <a:r>
              <a:rPr sz="2200" spc="-5" dirty="0">
                <a:latin typeface="Times New Roman"/>
                <a:cs typeface="Times New Roman"/>
              </a:rPr>
              <a:t>traverse</a:t>
            </a:r>
            <a:endParaRPr sz="22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05150" y="377697"/>
            <a:ext cx="2637155" cy="513715"/>
          </a:xfrm>
          <a:prstGeom prst="rect">
            <a:avLst/>
          </a:prstGeom>
        </p:spPr>
        <p:txBody>
          <a:bodyPr vert="horz" wrap="square" lIns="0" tIns="13335" rIns="0" bIns="0" rtlCol="0">
            <a:spAutoFit/>
          </a:bodyPr>
          <a:lstStyle/>
          <a:p>
            <a:pPr marL="12700">
              <a:lnSpc>
                <a:spcPct val="100000"/>
              </a:lnSpc>
              <a:spcBef>
                <a:spcPts val="105"/>
              </a:spcBef>
            </a:pPr>
            <a:r>
              <a:rPr sz="3200" b="1" dirty="0">
                <a:latin typeface="Times New Roman"/>
                <a:cs typeface="Times New Roman"/>
              </a:rPr>
              <a:t>Open</a:t>
            </a:r>
            <a:r>
              <a:rPr sz="3200" b="1" spc="-70" dirty="0">
                <a:latin typeface="Times New Roman"/>
                <a:cs typeface="Times New Roman"/>
              </a:rPr>
              <a:t> </a:t>
            </a:r>
            <a:r>
              <a:rPr sz="3200" b="1" dirty="0">
                <a:latin typeface="Times New Roman"/>
                <a:cs typeface="Times New Roman"/>
              </a:rPr>
              <a:t>Traverse</a:t>
            </a:r>
            <a:endParaRPr sz="3200">
              <a:latin typeface="Times New Roman"/>
              <a:cs typeface="Times New Roman"/>
            </a:endParaRPr>
          </a:p>
        </p:txBody>
      </p:sp>
      <p:sp>
        <p:nvSpPr>
          <p:cNvPr id="3" name="object 3"/>
          <p:cNvSpPr txBox="1"/>
          <p:nvPr/>
        </p:nvSpPr>
        <p:spPr>
          <a:xfrm>
            <a:off x="459740" y="1259103"/>
            <a:ext cx="8226425" cy="689932"/>
          </a:xfrm>
          <a:prstGeom prst="rect">
            <a:avLst/>
          </a:prstGeom>
        </p:spPr>
        <p:txBody>
          <a:bodyPr vert="horz" wrap="square" lIns="0" tIns="12700" rIns="0" bIns="0" rtlCol="0">
            <a:spAutoFit/>
          </a:bodyPr>
          <a:lstStyle/>
          <a:p>
            <a:pPr marL="12700" marR="5080">
              <a:spcBef>
                <a:spcPts val="100"/>
              </a:spcBef>
            </a:pPr>
            <a:r>
              <a:rPr sz="2200" spc="-10" dirty="0">
                <a:latin typeface="Times New Roman"/>
                <a:cs typeface="Times New Roman"/>
              </a:rPr>
              <a:t>An </a:t>
            </a:r>
            <a:r>
              <a:rPr sz="2200" spc="-5" dirty="0">
                <a:latin typeface="Times New Roman"/>
                <a:cs typeface="Times New Roman"/>
              </a:rPr>
              <a:t>open traverse </a:t>
            </a:r>
            <a:r>
              <a:rPr sz="2200" dirty="0">
                <a:latin typeface="Times New Roman"/>
                <a:cs typeface="Times New Roman"/>
              </a:rPr>
              <a:t>originates </a:t>
            </a:r>
            <a:r>
              <a:rPr sz="2200" spc="-5" dirty="0">
                <a:latin typeface="Times New Roman"/>
                <a:cs typeface="Times New Roman"/>
              </a:rPr>
              <a:t>at a point </a:t>
            </a:r>
            <a:r>
              <a:rPr sz="2200" spc="-10" dirty="0">
                <a:latin typeface="Times New Roman"/>
                <a:cs typeface="Times New Roman"/>
              </a:rPr>
              <a:t>of </a:t>
            </a:r>
            <a:r>
              <a:rPr sz="2200" spc="-5" dirty="0">
                <a:latin typeface="Times New Roman"/>
                <a:cs typeface="Times New Roman"/>
              </a:rPr>
              <a:t>known position and terminates  at a point </a:t>
            </a:r>
            <a:r>
              <a:rPr sz="2200" dirty="0">
                <a:latin typeface="Times New Roman"/>
                <a:cs typeface="Times New Roman"/>
              </a:rPr>
              <a:t>of </a:t>
            </a:r>
            <a:r>
              <a:rPr sz="2200" spc="-5" dirty="0">
                <a:latin typeface="Times New Roman"/>
                <a:cs typeface="Times New Roman"/>
              </a:rPr>
              <a:t>unknown</a:t>
            </a:r>
            <a:r>
              <a:rPr sz="2200" dirty="0">
                <a:latin typeface="Times New Roman"/>
                <a:cs typeface="Times New Roman"/>
              </a:rPr>
              <a:t> position.</a:t>
            </a:r>
          </a:p>
        </p:txBody>
      </p:sp>
      <p:sp>
        <p:nvSpPr>
          <p:cNvPr id="4" name="object 4"/>
          <p:cNvSpPr/>
          <p:nvPr/>
        </p:nvSpPr>
        <p:spPr>
          <a:xfrm>
            <a:off x="2882899" y="2438400"/>
            <a:ext cx="3380105" cy="2211114"/>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128000" cy="1597873"/>
          </a:xfrm>
          <a:prstGeom prst="rect">
            <a:avLst/>
          </a:prstGeom>
        </p:spPr>
        <p:txBody>
          <a:bodyPr vert="horz" wrap="square" lIns="0" tIns="12700" rIns="0" bIns="0" rtlCol="0">
            <a:spAutoFit/>
          </a:bodyPr>
          <a:lstStyle/>
          <a:p>
            <a:pPr marL="244475" algn="ctr">
              <a:lnSpc>
                <a:spcPct val="100000"/>
              </a:lnSpc>
              <a:spcBef>
                <a:spcPts val="100"/>
              </a:spcBef>
            </a:pPr>
            <a:r>
              <a:rPr b="1" dirty="0">
                <a:latin typeface="Times New Roman"/>
                <a:cs typeface="Times New Roman"/>
              </a:rPr>
              <a:t>Closed</a:t>
            </a:r>
            <a:r>
              <a:rPr b="1" spc="-30" dirty="0">
                <a:latin typeface="Times New Roman"/>
                <a:cs typeface="Times New Roman"/>
              </a:rPr>
              <a:t> </a:t>
            </a:r>
            <a:r>
              <a:rPr b="1" dirty="0">
                <a:latin typeface="Times New Roman"/>
                <a:cs typeface="Times New Roman"/>
              </a:rPr>
              <a:t>Traverse</a:t>
            </a:r>
          </a:p>
          <a:p>
            <a:pPr marL="12700" marR="5080">
              <a:spcBef>
                <a:spcPts val="590"/>
              </a:spcBef>
            </a:pPr>
            <a:r>
              <a:rPr sz="2200" spc="-5" dirty="0"/>
              <a:t>A closed traverse originates and terminates at points of known positions.  When closed traverse originates and terminates at the </a:t>
            </a:r>
            <a:r>
              <a:rPr sz="2200" spc="-10" dirty="0"/>
              <a:t>same </a:t>
            </a:r>
            <a:r>
              <a:rPr sz="2200" spc="-5" dirty="0"/>
              <a:t>point, it is  called </a:t>
            </a:r>
            <a:r>
              <a:rPr sz="2200" dirty="0"/>
              <a:t>the </a:t>
            </a:r>
            <a:r>
              <a:rPr sz="2200" spc="-5" dirty="0"/>
              <a:t>closed-loop traverse.</a:t>
            </a:r>
            <a:endParaRPr sz="2200" dirty="0"/>
          </a:p>
        </p:txBody>
      </p:sp>
      <p:sp>
        <p:nvSpPr>
          <p:cNvPr id="3" name="object 3"/>
          <p:cNvSpPr/>
          <p:nvPr/>
        </p:nvSpPr>
        <p:spPr>
          <a:xfrm>
            <a:off x="2971800" y="2667000"/>
            <a:ext cx="3708400" cy="2506203"/>
          </a:xfrm>
          <a:prstGeom prst="rect">
            <a:avLst/>
          </a:prstGeom>
          <a:blipFill>
            <a:blip r:embed="rId2" cstate="print"/>
            <a:stretch>
              <a:fillRect/>
            </a:stretch>
          </a:blipFill>
        </p:spPr>
        <p:txBody>
          <a:bodyPr wrap="square" lIns="0" tIns="0" rIns="0" bIns="0" rtlCol="0"/>
          <a:lstStyle/>
          <a:p>
            <a:pPr algn="ctr"/>
            <a:endParaRPr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7</a:t>
            </a:fld>
            <a:endParaRPr dirty="0"/>
          </a:p>
        </p:txBody>
      </p:sp>
      <p:sp>
        <p:nvSpPr>
          <p:cNvPr id="2" name="object 2"/>
          <p:cNvSpPr txBox="1">
            <a:spLocks noGrp="1"/>
          </p:cNvSpPr>
          <p:nvPr>
            <p:ph type="title"/>
          </p:nvPr>
        </p:nvSpPr>
        <p:spPr>
          <a:xfrm>
            <a:off x="1994521" y="533400"/>
            <a:ext cx="5157470" cy="505267"/>
          </a:xfrm>
          <a:prstGeom prst="rect">
            <a:avLst/>
          </a:prstGeom>
        </p:spPr>
        <p:txBody>
          <a:bodyPr vert="horz" wrap="square" lIns="0" tIns="12700" rIns="0" bIns="0" rtlCol="0">
            <a:spAutoFit/>
          </a:bodyPr>
          <a:lstStyle/>
          <a:p>
            <a:pPr marL="12700" algn="ctr">
              <a:lnSpc>
                <a:spcPct val="100000"/>
              </a:lnSpc>
              <a:spcBef>
                <a:spcPts val="100"/>
              </a:spcBef>
            </a:pPr>
            <a:r>
              <a:rPr lang="en-US" b="1" dirty="0" smtClean="0">
                <a:latin typeface="Times New Roman"/>
                <a:cs typeface="Times New Roman"/>
              </a:rPr>
              <a:t>Method Of</a:t>
            </a:r>
            <a:r>
              <a:rPr lang="en-US" b="1" spc="-75" dirty="0" smtClean="0">
                <a:latin typeface="Times New Roman"/>
                <a:cs typeface="Times New Roman"/>
              </a:rPr>
              <a:t> </a:t>
            </a:r>
            <a:r>
              <a:rPr lang="en-US" b="1" dirty="0" smtClean="0">
                <a:latin typeface="Times New Roman"/>
                <a:cs typeface="Times New Roman"/>
              </a:rPr>
              <a:t>Traversing</a:t>
            </a:r>
            <a:endParaRPr lang="en-US" b="1" dirty="0">
              <a:latin typeface="Times New Roman"/>
              <a:cs typeface="Times New Roman"/>
            </a:endParaRPr>
          </a:p>
        </p:txBody>
      </p:sp>
      <p:sp>
        <p:nvSpPr>
          <p:cNvPr id="3" name="object 3"/>
          <p:cNvSpPr txBox="1"/>
          <p:nvPr/>
        </p:nvSpPr>
        <p:spPr>
          <a:xfrm>
            <a:off x="841044" y="1335303"/>
            <a:ext cx="7464425" cy="3005951"/>
          </a:xfrm>
          <a:prstGeom prst="rect">
            <a:avLst/>
          </a:prstGeom>
        </p:spPr>
        <p:txBody>
          <a:bodyPr vert="horz" wrap="square" lIns="0" tIns="12700" rIns="0" bIns="0" rtlCol="0">
            <a:spAutoFit/>
          </a:bodyPr>
          <a:lstStyle/>
          <a:p>
            <a:pPr marL="12700" marR="5080">
              <a:spcBef>
                <a:spcPts val="100"/>
              </a:spcBef>
            </a:pPr>
            <a:r>
              <a:rPr sz="2200" spc="-5" dirty="0">
                <a:latin typeface="Times New Roman"/>
                <a:cs typeface="Times New Roman"/>
              </a:rPr>
              <a:t>There </a:t>
            </a:r>
            <a:r>
              <a:rPr sz="2200" dirty="0">
                <a:latin typeface="Times New Roman"/>
                <a:cs typeface="Times New Roman"/>
              </a:rPr>
              <a:t>are four </a:t>
            </a:r>
            <a:r>
              <a:rPr sz="2200" spc="-5" dirty="0">
                <a:latin typeface="Times New Roman"/>
                <a:cs typeface="Times New Roman"/>
              </a:rPr>
              <a:t>methods </a:t>
            </a:r>
            <a:r>
              <a:rPr sz="2200" spc="-10" dirty="0">
                <a:latin typeface="Times New Roman"/>
                <a:cs typeface="Times New Roman"/>
              </a:rPr>
              <a:t>by </a:t>
            </a:r>
            <a:r>
              <a:rPr sz="2200" spc="-5" dirty="0">
                <a:latin typeface="Times New Roman"/>
                <a:cs typeface="Times New Roman"/>
              </a:rPr>
              <a:t>which the direction </a:t>
            </a:r>
            <a:r>
              <a:rPr sz="2200" dirty="0">
                <a:latin typeface="Times New Roman"/>
                <a:cs typeface="Times New Roman"/>
              </a:rPr>
              <a:t>of </a:t>
            </a:r>
            <a:r>
              <a:rPr sz="2200" spc="-5" dirty="0">
                <a:latin typeface="Times New Roman"/>
                <a:cs typeface="Times New Roman"/>
              </a:rPr>
              <a:t>the survey lines  are determined are as</a:t>
            </a:r>
            <a:r>
              <a:rPr sz="2200" spc="40" dirty="0">
                <a:latin typeface="Times New Roman"/>
                <a:cs typeface="Times New Roman"/>
              </a:rPr>
              <a:t> </a:t>
            </a:r>
            <a:r>
              <a:rPr sz="2200" spc="-25" dirty="0">
                <a:latin typeface="Times New Roman"/>
                <a:cs typeface="Times New Roman"/>
              </a:rPr>
              <a:t>follow.</a:t>
            </a:r>
            <a:endParaRPr sz="2200" dirty="0">
              <a:latin typeface="Times New Roman"/>
              <a:cs typeface="Times New Roman"/>
            </a:endParaRPr>
          </a:p>
          <a:p>
            <a:pPr marL="469265" indent="-457200">
              <a:spcBef>
                <a:spcPts val="1850"/>
              </a:spcBef>
              <a:buAutoNum type="arabicPeriod"/>
              <a:tabLst>
                <a:tab pos="469265" algn="l"/>
                <a:tab pos="469900" algn="l"/>
              </a:tabLst>
            </a:pPr>
            <a:r>
              <a:rPr sz="2200" spc="-5" dirty="0">
                <a:latin typeface="Times New Roman"/>
                <a:cs typeface="Times New Roman"/>
              </a:rPr>
              <a:t>By the chain</a:t>
            </a:r>
            <a:r>
              <a:rPr sz="2200" spc="10" dirty="0">
                <a:latin typeface="Times New Roman"/>
                <a:cs typeface="Times New Roman"/>
              </a:rPr>
              <a:t> </a:t>
            </a:r>
            <a:r>
              <a:rPr sz="2200" spc="-5" dirty="0">
                <a:latin typeface="Times New Roman"/>
                <a:cs typeface="Times New Roman"/>
              </a:rPr>
              <a:t>angle</a:t>
            </a:r>
            <a:endParaRPr sz="2200" dirty="0">
              <a:latin typeface="Times New Roman"/>
              <a:cs typeface="Times New Roman"/>
            </a:endParaRPr>
          </a:p>
          <a:p>
            <a:pPr marL="469265" indent="-457200">
              <a:spcBef>
                <a:spcPts val="1845"/>
              </a:spcBef>
              <a:buAutoNum type="arabicPeriod"/>
              <a:tabLst>
                <a:tab pos="469265" algn="l"/>
                <a:tab pos="469900" algn="l"/>
              </a:tabLst>
            </a:pPr>
            <a:r>
              <a:rPr sz="2200" spc="-5" dirty="0">
                <a:latin typeface="Times New Roman"/>
                <a:cs typeface="Times New Roman"/>
              </a:rPr>
              <a:t>By the free or </a:t>
            </a:r>
            <a:r>
              <a:rPr sz="2200" dirty="0">
                <a:latin typeface="Times New Roman"/>
                <a:cs typeface="Times New Roman"/>
              </a:rPr>
              <a:t>loose </a:t>
            </a:r>
            <a:r>
              <a:rPr sz="2200" spc="-5" dirty="0">
                <a:latin typeface="Times New Roman"/>
                <a:cs typeface="Times New Roman"/>
              </a:rPr>
              <a:t>needle</a:t>
            </a:r>
            <a:r>
              <a:rPr sz="2200" spc="5" dirty="0">
                <a:latin typeface="Times New Roman"/>
                <a:cs typeface="Times New Roman"/>
              </a:rPr>
              <a:t> </a:t>
            </a:r>
            <a:r>
              <a:rPr sz="2200" spc="-5" dirty="0">
                <a:latin typeface="Times New Roman"/>
                <a:cs typeface="Times New Roman"/>
              </a:rPr>
              <a:t>method</a:t>
            </a:r>
            <a:endParaRPr sz="2200" dirty="0">
              <a:latin typeface="Times New Roman"/>
              <a:cs typeface="Times New Roman"/>
            </a:endParaRPr>
          </a:p>
          <a:p>
            <a:pPr marL="469265" indent="-457200">
              <a:spcBef>
                <a:spcPts val="1850"/>
              </a:spcBef>
              <a:buAutoNum type="arabicPeriod"/>
              <a:tabLst>
                <a:tab pos="469265" algn="l"/>
                <a:tab pos="469900" algn="l"/>
              </a:tabLst>
            </a:pPr>
            <a:r>
              <a:rPr sz="2200" spc="-5" dirty="0">
                <a:latin typeface="Times New Roman"/>
                <a:cs typeface="Times New Roman"/>
              </a:rPr>
              <a:t>By the fast needle</a:t>
            </a:r>
            <a:r>
              <a:rPr sz="2200" spc="15" dirty="0">
                <a:latin typeface="Times New Roman"/>
                <a:cs typeface="Times New Roman"/>
              </a:rPr>
              <a:t> </a:t>
            </a:r>
            <a:r>
              <a:rPr sz="2200" spc="-5" dirty="0">
                <a:latin typeface="Times New Roman"/>
                <a:cs typeface="Times New Roman"/>
              </a:rPr>
              <a:t>method</a:t>
            </a:r>
            <a:endParaRPr sz="2200" dirty="0">
              <a:latin typeface="Times New Roman"/>
              <a:cs typeface="Times New Roman"/>
            </a:endParaRPr>
          </a:p>
          <a:p>
            <a:pPr marL="469265" indent="-457200">
              <a:spcBef>
                <a:spcPts val="1850"/>
              </a:spcBef>
              <a:buAutoNum type="arabicPeriod"/>
              <a:tabLst>
                <a:tab pos="469265" algn="l"/>
                <a:tab pos="469900" algn="l"/>
              </a:tabLst>
            </a:pPr>
            <a:r>
              <a:rPr sz="2200" spc="-5" dirty="0">
                <a:latin typeface="Times New Roman"/>
                <a:cs typeface="Times New Roman"/>
              </a:rPr>
              <a:t>By the </a:t>
            </a:r>
            <a:r>
              <a:rPr sz="2200" spc="-10" dirty="0">
                <a:latin typeface="Times New Roman"/>
                <a:cs typeface="Times New Roman"/>
              </a:rPr>
              <a:t>measurement </a:t>
            </a:r>
            <a:r>
              <a:rPr sz="2200" dirty="0">
                <a:latin typeface="Times New Roman"/>
                <a:cs typeface="Times New Roman"/>
              </a:rPr>
              <a:t>of </a:t>
            </a:r>
            <a:r>
              <a:rPr sz="2200" spc="-5" dirty="0">
                <a:latin typeface="Times New Roman"/>
                <a:cs typeface="Times New Roman"/>
              </a:rPr>
              <a:t>angles between the successive</a:t>
            </a:r>
            <a:r>
              <a:rPr sz="2200" spc="120" dirty="0">
                <a:latin typeface="Times New Roman"/>
                <a:cs typeface="Times New Roman"/>
              </a:rPr>
              <a:t> </a:t>
            </a:r>
            <a:r>
              <a:rPr sz="2200" spc="-5" dirty="0">
                <a:latin typeface="Times New Roman"/>
                <a:cs typeface="Times New Roman"/>
              </a:rPr>
              <a:t>lines.</a:t>
            </a:r>
            <a:endParaRPr sz="22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8</a:t>
            </a:fld>
            <a:endParaRPr dirty="0"/>
          </a:p>
        </p:txBody>
      </p:sp>
      <p:sp>
        <p:nvSpPr>
          <p:cNvPr id="2" name="object 2"/>
          <p:cNvSpPr txBox="1">
            <a:spLocks noGrp="1"/>
          </p:cNvSpPr>
          <p:nvPr>
            <p:ph type="title"/>
          </p:nvPr>
        </p:nvSpPr>
        <p:spPr>
          <a:xfrm>
            <a:off x="643534" y="530097"/>
            <a:ext cx="8271866" cy="444352"/>
          </a:xfrm>
          <a:prstGeom prst="rect">
            <a:avLst/>
          </a:prstGeom>
        </p:spPr>
        <p:txBody>
          <a:bodyPr vert="horz" wrap="square" lIns="0" tIns="13335" rIns="0" bIns="0" rtlCol="0">
            <a:spAutoFit/>
          </a:bodyPr>
          <a:lstStyle/>
          <a:p>
            <a:pPr marL="527050" indent="-514350">
              <a:lnSpc>
                <a:spcPct val="100000"/>
              </a:lnSpc>
              <a:spcBef>
                <a:spcPts val="105"/>
              </a:spcBef>
              <a:buFont typeface="+mj-lt"/>
              <a:buAutoNum type="arabicPeriod"/>
            </a:pPr>
            <a:r>
              <a:rPr lang="en-US" sz="2800" b="1" dirty="0" smtClean="0">
                <a:latin typeface="Times New Roman"/>
                <a:cs typeface="Times New Roman"/>
              </a:rPr>
              <a:t>By The Chain Angle Method/ Chain</a:t>
            </a:r>
            <a:r>
              <a:rPr lang="en-US" sz="2800" b="1" spc="-114" dirty="0" smtClean="0">
                <a:latin typeface="Times New Roman"/>
                <a:cs typeface="Times New Roman"/>
              </a:rPr>
              <a:t> </a:t>
            </a:r>
            <a:r>
              <a:rPr lang="en-US" sz="2800" b="1" dirty="0" smtClean="0">
                <a:latin typeface="Times New Roman"/>
                <a:cs typeface="Times New Roman"/>
              </a:rPr>
              <a:t>Traversing</a:t>
            </a:r>
            <a:endParaRPr lang="en-US" sz="2800" b="1" dirty="0">
              <a:latin typeface="Times New Roman"/>
              <a:cs typeface="Times New Roman"/>
            </a:endParaRPr>
          </a:p>
        </p:txBody>
      </p:sp>
      <p:sp>
        <p:nvSpPr>
          <p:cNvPr id="3" name="object 3"/>
          <p:cNvSpPr txBox="1"/>
          <p:nvPr/>
        </p:nvSpPr>
        <p:spPr>
          <a:xfrm>
            <a:off x="757224" y="1487275"/>
            <a:ext cx="7623809" cy="3286156"/>
          </a:xfrm>
          <a:prstGeom prst="rect">
            <a:avLst/>
          </a:prstGeom>
        </p:spPr>
        <p:txBody>
          <a:bodyPr vert="horz" wrap="square" lIns="0" tIns="13335" rIns="0" bIns="0" rtlCol="0">
            <a:spAutoFit/>
          </a:bodyPr>
          <a:lstStyle/>
          <a:p>
            <a:pPr marL="19685" marR="5080" algn="just">
              <a:spcBef>
                <a:spcPts val="105"/>
              </a:spcBef>
            </a:pPr>
            <a:r>
              <a:rPr sz="2200" spc="-5" dirty="0">
                <a:latin typeface="Times New Roman"/>
                <a:cs typeface="Times New Roman"/>
              </a:rPr>
              <a:t>In this method, the entire work is done with a chain/tape only </a:t>
            </a:r>
            <a:r>
              <a:rPr sz="2200" spc="-15" dirty="0">
                <a:latin typeface="Times New Roman"/>
                <a:cs typeface="Times New Roman"/>
              </a:rPr>
              <a:t>and  </a:t>
            </a:r>
            <a:r>
              <a:rPr sz="2200" dirty="0">
                <a:latin typeface="Times New Roman"/>
                <a:cs typeface="Times New Roman"/>
              </a:rPr>
              <a:t>the </a:t>
            </a:r>
            <a:r>
              <a:rPr sz="2200" spc="-5" dirty="0">
                <a:latin typeface="Times New Roman"/>
                <a:cs typeface="Times New Roman"/>
              </a:rPr>
              <a:t>angle between the successive lines is </a:t>
            </a:r>
            <a:r>
              <a:rPr sz="2200" spc="-10" dirty="0">
                <a:latin typeface="Times New Roman"/>
                <a:cs typeface="Times New Roman"/>
              </a:rPr>
              <a:t>measured </a:t>
            </a:r>
            <a:r>
              <a:rPr sz="2200" spc="-5" dirty="0">
                <a:latin typeface="Times New Roman"/>
                <a:cs typeface="Times New Roman"/>
              </a:rPr>
              <a:t>with the chain.  Angles fixed </a:t>
            </a:r>
            <a:r>
              <a:rPr sz="2200" dirty="0">
                <a:latin typeface="Times New Roman"/>
                <a:cs typeface="Times New Roman"/>
              </a:rPr>
              <a:t>by </a:t>
            </a:r>
            <a:r>
              <a:rPr sz="2200" spc="-5" dirty="0">
                <a:latin typeface="Times New Roman"/>
                <a:cs typeface="Times New Roman"/>
              </a:rPr>
              <a:t>the </a:t>
            </a:r>
            <a:r>
              <a:rPr sz="2200" spc="-10" dirty="0">
                <a:latin typeface="Times New Roman"/>
                <a:cs typeface="Times New Roman"/>
              </a:rPr>
              <a:t>measurements </a:t>
            </a:r>
            <a:r>
              <a:rPr sz="2200" spc="-5" dirty="0">
                <a:latin typeface="Times New Roman"/>
                <a:cs typeface="Times New Roman"/>
              </a:rPr>
              <a:t>are known as chain</a:t>
            </a:r>
            <a:r>
              <a:rPr sz="2200" spc="120" dirty="0">
                <a:latin typeface="Times New Roman"/>
                <a:cs typeface="Times New Roman"/>
              </a:rPr>
              <a:t> </a:t>
            </a:r>
            <a:r>
              <a:rPr sz="2200" spc="-5" dirty="0" smtClean="0">
                <a:latin typeface="Times New Roman"/>
                <a:cs typeface="Times New Roman"/>
              </a:rPr>
              <a:t>angle.</a:t>
            </a:r>
            <a:endParaRPr lang="en-US" sz="2200" dirty="0">
              <a:latin typeface="Times New Roman"/>
              <a:cs typeface="Times New Roman"/>
            </a:endParaRPr>
          </a:p>
          <a:p>
            <a:pPr marL="19685" marR="5080" algn="just">
              <a:lnSpc>
                <a:spcPct val="150100"/>
              </a:lnSpc>
              <a:spcBef>
                <a:spcPts val="105"/>
              </a:spcBef>
            </a:pPr>
            <a:r>
              <a:rPr lang="en-US" sz="2400" b="1" spc="-15" dirty="0" smtClean="0">
                <a:latin typeface="Times New Roman"/>
                <a:cs typeface="Times New Roman"/>
              </a:rPr>
              <a:t>2.     </a:t>
            </a:r>
            <a:r>
              <a:rPr lang="en-US" sz="2800" b="1" spc="-15" dirty="0" smtClean="0">
                <a:latin typeface="Times New Roman"/>
                <a:cs typeface="Times New Roman"/>
              </a:rPr>
              <a:t>Free </a:t>
            </a:r>
            <a:r>
              <a:rPr lang="en-US" sz="2800" b="1" dirty="0" smtClean="0">
                <a:latin typeface="Times New Roman"/>
                <a:cs typeface="Times New Roman"/>
              </a:rPr>
              <a:t>Or Loose Needle</a:t>
            </a:r>
            <a:r>
              <a:rPr lang="en-US" sz="2800" b="1" spc="-100" dirty="0" smtClean="0">
                <a:latin typeface="Times New Roman"/>
                <a:cs typeface="Times New Roman"/>
              </a:rPr>
              <a:t> </a:t>
            </a:r>
            <a:r>
              <a:rPr lang="en-US" sz="2800" b="1" dirty="0" smtClean="0">
                <a:latin typeface="Times New Roman"/>
                <a:cs typeface="Times New Roman"/>
              </a:rPr>
              <a:t>Method</a:t>
            </a:r>
            <a:endParaRPr lang="en-US" sz="2800" dirty="0" smtClean="0">
              <a:latin typeface="Times New Roman"/>
              <a:cs typeface="Times New Roman"/>
            </a:endParaRPr>
          </a:p>
          <a:p>
            <a:pPr marL="12700" marR="12700" algn="just">
              <a:spcBef>
                <a:spcPts val="1900"/>
              </a:spcBef>
            </a:pPr>
            <a:r>
              <a:rPr sz="2200" spc="-5" dirty="0" smtClean="0">
                <a:latin typeface="Times New Roman"/>
                <a:cs typeface="Times New Roman"/>
              </a:rPr>
              <a:t>In </a:t>
            </a:r>
            <a:r>
              <a:rPr sz="2200" spc="-5" dirty="0">
                <a:latin typeface="Times New Roman"/>
                <a:cs typeface="Times New Roman"/>
              </a:rPr>
              <a:t>this method, an angular instrument such as compass </a:t>
            </a:r>
            <a:r>
              <a:rPr sz="2200" dirty="0">
                <a:latin typeface="Times New Roman"/>
                <a:cs typeface="Times New Roman"/>
              </a:rPr>
              <a:t>or  </a:t>
            </a:r>
            <a:r>
              <a:rPr sz="2200" spc="-5" dirty="0">
                <a:latin typeface="Times New Roman"/>
                <a:cs typeface="Times New Roman"/>
              </a:rPr>
              <a:t>theodolite, </a:t>
            </a:r>
            <a:r>
              <a:rPr sz="2200" spc="-10" dirty="0">
                <a:latin typeface="Times New Roman"/>
                <a:cs typeface="Times New Roman"/>
              </a:rPr>
              <a:t>is </a:t>
            </a:r>
            <a:r>
              <a:rPr sz="2200" spc="-5" dirty="0">
                <a:latin typeface="Times New Roman"/>
                <a:cs typeface="Times New Roman"/>
              </a:rPr>
              <a:t>set </a:t>
            </a:r>
            <a:r>
              <a:rPr sz="2200" spc="-10" dirty="0">
                <a:latin typeface="Times New Roman"/>
                <a:cs typeface="Times New Roman"/>
              </a:rPr>
              <a:t>up </a:t>
            </a:r>
            <a:r>
              <a:rPr sz="2200" spc="-5" dirty="0">
                <a:latin typeface="Times New Roman"/>
                <a:cs typeface="Times New Roman"/>
              </a:rPr>
              <a:t>at </a:t>
            </a:r>
            <a:r>
              <a:rPr sz="2200" spc="-10" dirty="0">
                <a:latin typeface="Times New Roman"/>
                <a:cs typeface="Times New Roman"/>
              </a:rPr>
              <a:t>each </a:t>
            </a:r>
            <a:r>
              <a:rPr sz="2200" spc="-5" dirty="0">
                <a:latin typeface="Times New Roman"/>
                <a:cs typeface="Times New Roman"/>
              </a:rPr>
              <a:t>of the successive stations </a:t>
            </a:r>
            <a:r>
              <a:rPr sz="2200" spc="-10" dirty="0">
                <a:latin typeface="Times New Roman"/>
                <a:cs typeface="Times New Roman"/>
              </a:rPr>
              <a:t>and </a:t>
            </a:r>
            <a:r>
              <a:rPr sz="2200" spc="-5" dirty="0">
                <a:latin typeface="Times New Roman"/>
                <a:cs typeface="Times New Roman"/>
              </a:rPr>
              <a:t>the  bearing </a:t>
            </a:r>
            <a:r>
              <a:rPr sz="2200" dirty="0">
                <a:latin typeface="Times New Roman"/>
                <a:cs typeface="Times New Roman"/>
              </a:rPr>
              <a:t>of </a:t>
            </a:r>
            <a:r>
              <a:rPr sz="2200" spc="-10" dirty="0">
                <a:latin typeface="Times New Roman"/>
                <a:cs typeface="Times New Roman"/>
              </a:rPr>
              <a:t>each </a:t>
            </a:r>
            <a:r>
              <a:rPr sz="2200" dirty="0">
                <a:latin typeface="Times New Roman"/>
                <a:cs typeface="Times New Roman"/>
              </a:rPr>
              <a:t>lines </a:t>
            </a:r>
            <a:r>
              <a:rPr sz="2200" spc="-5" dirty="0">
                <a:latin typeface="Times New Roman"/>
                <a:cs typeface="Times New Roman"/>
              </a:rPr>
              <a:t>is taken with reference </a:t>
            </a:r>
            <a:r>
              <a:rPr sz="2200" dirty="0">
                <a:latin typeface="Times New Roman"/>
                <a:cs typeface="Times New Roman"/>
              </a:rPr>
              <a:t>to </a:t>
            </a:r>
            <a:r>
              <a:rPr sz="2200" spc="-5" dirty="0">
                <a:latin typeface="Times New Roman"/>
                <a:cs typeface="Times New Roman"/>
              </a:rPr>
              <a:t>the magnetic  meridian and </a:t>
            </a:r>
            <a:r>
              <a:rPr sz="2200" dirty="0">
                <a:latin typeface="Times New Roman"/>
                <a:cs typeface="Times New Roman"/>
              </a:rPr>
              <a:t>not </a:t>
            </a:r>
            <a:r>
              <a:rPr sz="2200" spc="-5" dirty="0">
                <a:latin typeface="Times New Roman"/>
                <a:cs typeface="Times New Roman"/>
              </a:rPr>
              <a:t>with reference to the adjacent</a:t>
            </a:r>
            <a:r>
              <a:rPr sz="2200" spc="90" dirty="0">
                <a:latin typeface="Times New Roman"/>
                <a:cs typeface="Times New Roman"/>
              </a:rPr>
              <a:t> </a:t>
            </a:r>
            <a:r>
              <a:rPr sz="2200" spc="-5" dirty="0">
                <a:latin typeface="Times New Roman"/>
                <a:cs typeface="Times New Roman"/>
              </a:rPr>
              <a:t>lines.</a:t>
            </a:r>
            <a:endParaRPr sz="22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9</a:t>
            </a:fld>
            <a:endParaRPr dirty="0"/>
          </a:p>
        </p:txBody>
      </p:sp>
      <p:sp>
        <p:nvSpPr>
          <p:cNvPr id="2" name="object 2"/>
          <p:cNvSpPr txBox="1">
            <a:spLocks noGrp="1"/>
          </p:cNvSpPr>
          <p:nvPr>
            <p:ph type="title"/>
          </p:nvPr>
        </p:nvSpPr>
        <p:spPr>
          <a:xfrm>
            <a:off x="841044" y="530097"/>
            <a:ext cx="5247335" cy="444352"/>
          </a:xfrm>
          <a:prstGeom prst="rect">
            <a:avLst/>
          </a:prstGeom>
        </p:spPr>
        <p:txBody>
          <a:bodyPr vert="horz" wrap="square" lIns="0" tIns="13335" rIns="0" bIns="0" rtlCol="0">
            <a:spAutoFit/>
          </a:bodyPr>
          <a:lstStyle/>
          <a:p>
            <a:pPr marL="12700">
              <a:lnSpc>
                <a:spcPct val="100000"/>
              </a:lnSpc>
              <a:spcBef>
                <a:spcPts val="105"/>
              </a:spcBef>
            </a:pPr>
            <a:r>
              <a:rPr lang="en-US" sz="2800" b="1" dirty="0" smtClean="0"/>
              <a:t>3. </a:t>
            </a:r>
            <a:r>
              <a:rPr sz="2800" b="1" dirty="0" smtClean="0"/>
              <a:t>Fast </a:t>
            </a:r>
            <a:r>
              <a:rPr sz="2800" b="1" dirty="0"/>
              <a:t>Needle</a:t>
            </a:r>
            <a:r>
              <a:rPr sz="2800" b="1" spc="-75" dirty="0"/>
              <a:t> </a:t>
            </a:r>
            <a:r>
              <a:rPr sz="2800" b="1" dirty="0"/>
              <a:t>Method</a:t>
            </a:r>
          </a:p>
        </p:txBody>
      </p:sp>
      <p:sp>
        <p:nvSpPr>
          <p:cNvPr id="3" name="object 3"/>
          <p:cNvSpPr txBox="1"/>
          <p:nvPr/>
        </p:nvSpPr>
        <p:spPr>
          <a:xfrm>
            <a:off x="841044" y="1604213"/>
            <a:ext cx="7886700" cy="1366400"/>
          </a:xfrm>
          <a:prstGeom prst="rect">
            <a:avLst/>
          </a:prstGeom>
        </p:spPr>
        <p:txBody>
          <a:bodyPr vert="horz" wrap="square" lIns="0" tIns="12065" rIns="0" bIns="0" rtlCol="0">
            <a:spAutoFit/>
          </a:bodyPr>
          <a:lstStyle/>
          <a:p>
            <a:pPr marL="12700" algn="just">
              <a:spcBef>
                <a:spcPts val="95"/>
              </a:spcBef>
            </a:pPr>
            <a:r>
              <a:rPr sz="2200" spc="-5" dirty="0">
                <a:latin typeface="Times New Roman"/>
                <a:cs typeface="Times New Roman"/>
              </a:rPr>
              <a:t>In this method, a theodolite is used to determine the bearing of</a:t>
            </a:r>
            <a:r>
              <a:rPr sz="2200" spc="190" dirty="0">
                <a:latin typeface="Times New Roman"/>
                <a:cs typeface="Times New Roman"/>
              </a:rPr>
              <a:t> </a:t>
            </a:r>
            <a:r>
              <a:rPr sz="2200" spc="-5" dirty="0">
                <a:latin typeface="Times New Roman"/>
                <a:cs typeface="Times New Roman"/>
              </a:rPr>
              <a:t>each</a:t>
            </a:r>
            <a:endParaRPr sz="2200" dirty="0">
              <a:latin typeface="Times New Roman"/>
              <a:cs typeface="Times New Roman"/>
            </a:endParaRPr>
          </a:p>
          <a:p>
            <a:pPr marL="12700" marR="5080" algn="just">
              <a:spcBef>
                <a:spcPts val="5"/>
              </a:spcBef>
            </a:pPr>
            <a:r>
              <a:rPr sz="2200" spc="-5" dirty="0">
                <a:latin typeface="Times New Roman"/>
                <a:cs typeface="Times New Roman"/>
              </a:rPr>
              <a:t>line. The bearing </a:t>
            </a:r>
            <a:r>
              <a:rPr sz="2200" dirty="0">
                <a:latin typeface="Times New Roman"/>
                <a:cs typeface="Times New Roman"/>
              </a:rPr>
              <a:t>of </a:t>
            </a:r>
            <a:r>
              <a:rPr sz="2200" spc="-5" dirty="0">
                <a:latin typeface="Times New Roman"/>
                <a:cs typeface="Times New Roman"/>
              </a:rPr>
              <a:t>first </a:t>
            </a:r>
            <a:r>
              <a:rPr sz="2200" dirty="0">
                <a:latin typeface="Times New Roman"/>
                <a:cs typeface="Times New Roman"/>
              </a:rPr>
              <a:t>line </a:t>
            </a:r>
            <a:r>
              <a:rPr sz="2200" spc="-5" dirty="0">
                <a:latin typeface="Times New Roman"/>
                <a:cs typeface="Times New Roman"/>
              </a:rPr>
              <a:t>is measured with the magnetic meridians  and the bearing </a:t>
            </a:r>
            <a:r>
              <a:rPr sz="2200" dirty="0">
                <a:latin typeface="Times New Roman"/>
                <a:cs typeface="Times New Roman"/>
              </a:rPr>
              <a:t>of </a:t>
            </a:r>
            <a:r>
              <a:rPr sz="2200" spc="-5" dirty="0">
                <a:latin typeface="Times New Roman"/>
                <a:cs typeface="Times New Roman"/>
              </a:rPr>
              <a:t>the successive lines are found from the deflection  angle or from </a:t>
            </a:r>
            <a:r>
              <a:rPr sz="2200" dirty="0">
                <a:latin typeface="Times New Roman"/>
                <a:cs typeface="Times New Roman"/>
              </a:rPr>
              <a:t>the </a:t>
            </a:r>
            <a:r>
              <a:rPr sz="2200" spc="-5" dirty="0">
                <a:latin typeface="Times New Roman"/>
                <a:cs typeface="Times New Roman"/>
              </a:rPr>
              <a:t>included</a:t>
            </a:r>
            <a:r>
              <a:rPr sz="2200" spc="15" dirty="0">
                <a:latin typeface="Times New Roman"/>
                <a:cs typeface="Times New Roman"/>
              </a:rPr>
              <a:t> </a:t>
            </a:r>
            <a:r>
              <a:rPr sz="2200" spc="-5" dirty="0">
                <a:latin typeface="Times New Roman"/>
                <a:cs typeface="Times New Roman"/>
              </a:rPr>
              <a:t>angle.</a:t>
            </a:r>
            <a:endParaRPr sz="22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5675</TotalTime>
  <Words>1444</Words>
  <Application>Microsoft Office PowerPoint</Application>
  <PresentationFormat>On-screen Show (4:3)</PresentationFormat>
  <Paragraphs>145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Times New Roman</vt:lpstr>
      <vt:lpstr>Office Theme</vt:lpstr>
      <vt:lpstr>PowerPoint Presentation</vt:lpstr>
      <vt:lpstr>PowerPoint Presentation</vt:lpstr>
      <vt:lpstr>Traversing</vt:lpstr>
      <vt:lpstr>Types of Traverse</vt:lpstr>
      <vt:lpstr>PowerPoint Presentation</vt:lpstr>
      <vt:lpstr>Closed Traverse A closed traverse originates and terminates at points of known positions.  When closed traverse originates and terminates at the same point, it is  called the closed-loop traverse.</vt:lpstr>
      <vt:lpstr>Method Of Traversing</vt:lpstr>
      <vt:lpstr>By The Chain Angle Method/ Chain Traversing</vt:lpstr>
      <vt:lpstr>3. Fast Needle Method</vt:lpstr>
      <vt:lpstr>4. Method Of Measurement Of Angles</vt:lpstr>
      <vt:lpstr>Instruments For Measurement Of Angles</vt:lpstr>
      <vt:lpstr>PowerPoint Presentation</vt:lpstr>
      <vt:lpstr>Compass</vt:lpstr>
      <vt:lpstr> Prismatic Compass</vt:lpstr>
      <vt:lpstr>Surveyor Compass</vt:lpstr>
      <vt:lpstr>Trough Compass</vt:lpstr>
      <vt:lpstr>Temporary Adjustments of Compass</vt:lpstr>
      <vt:lpstr>1. Centring</vt:lpstr>
      <vt:lpstr>2. Levelling</vt:lpstr>
      <vt:lpstr>3. Focussing the Prism</vt:lpstr>
      <vt:lpstr>PowerPoint Presentation</vt:lpstr>
      <vt:lpstr>THEODOLITE</vt:lpstr>
      <vt:lpstr>USES OF THEODOLITE</vt:lpstr>
      <vt:lpstr>TERMINOLOGIES</vt:lpstr>
      <vt:lpstr>TERMINOLOGIES</vt:lpstr>
      <vt:lpstr>Total Station </vt:lpstr>
      <vt:lpstr>PowerPoint Presentation</vt:lpstr>
      <vt:lpstr>Box sextant </vt:lpstr>
      <vt:lpstr>Bearing of line</vt:lpstr>
      <vt:lpstr>PowerPoint Presentation</vt:lpstr>
      <vt:lpstr>Whole Circle Bearing (WCB)</vt:lpstr>
      <vt:lpstr>Quadrental system or Reduced Bearing (RB)</vt:lpstr>
      <vt:lpstr>PowerPoint Presentation</vt:lpstr>
      <vt:lpstr>Magnetic Declination</vt:lpstr>
      <vt:lpstr>Magnetic Declination And Its Variations   The horizontal angle between true north and magnetic north at the time of observation is defined as magnetic declination.   Variation in Magnetic Declination  The declination at any place keeps on changing from time to time. These variations may be classified as follows: Secular Variation  Annual Variation  Diurnal Variation  Irregular Variation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No.1  Advance Engineering Surveying</dc:title>
  <dc:creator>SHAMS UL ISLAM</dc:creator>
  <cp:lastModifiedBy>Usman Ismail</cp:lastModifiedBy>
  <cp:revision>40</cp:revision>
  <dcterms:created xsi:type="dcterms:W3CDTF">2020-03-05T07:09:06Z</dcterms:created>
  <dcterms:modified xsi:type="dcterms:W3CDTF">2020-05-05T08:53:50Z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2017-01-14T00:00:00Z</vt:filetime>
  </property>
  <property fmtid="{D5CDD505-2E9C-101B-9397-08002B2CF9AE}" pid="3" name="Creator">
    <vt:lpwstr>Microsoft® PowerPoint® 2013</vt:lpwstr>
  </property>
  <property fmtid="{D5CDD505-2E9C-101B-9397-08002B2CF9AE}" pid="4" name="LastSaved">
    <vt:filetime>2020-03-05T00:00:00Z</vt:filetime>
  </property>
</Properties>
</file>